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21597938" cy="28803600"/>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204B"/>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0"/>
  </p:normalViewPr>
  <p:slideViewPr>
    <p:cSldViewPr snapToGrid="0" snapToObjects="1">
      <p:cViewPr>
        <p:scale>
          <a:sx n="38" d="100"/>
          <a:sy n="38" d="100"/>
        </p:scale>
        <p:origin x="544"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CE683551-1F99-E04A-A51F-9F16569AC607}" type="datetimeFigureOut">
              <a:rPr lang="fr-FR" smtClean="0"/>
              <a:t>04/06/2021</a:t>
            </a:fld>
            <a:endParaRPr lang="fr-FR"/>
          </a:p>
        </p:txBody>
      </p:sp>
      <p:sp>
        <p:nvSpPr>
          <p:cNvPr id="4" name="Espace réservé de l'image des diapositives 3"/>
          <p:cNvSpPr>
            <a:spLocks noGrp="1" noRot="1" noChangeAspect="1"/>
          </p:cNvSpPr>
          <p:nvPr>
            <p:ph type="sldImg" idx="2"/>
          </p:nvPr>
        </p:nvSpPr>
        <p:spPr>
          <a:xfrm>
            <a:off x="2427288" y="1336675"/>
            <a:ext cx="2705100" cy="36083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008EBE95-E5EB-A94E-889B-1C5274320CF5}" type="slidenum">
              <a:rPr lang="fr-FR" smtClean="0"/>
              <a:t>‹N°›</a:t>
            </a:fld>
            <a:endParaRPr lang="fr-FR"/>
          </a:p>
        </p:txBody>
      </p:sp>
    </p:spTree>
    <p:extLst>
      <p:ext uri="{BB962C8B-B14F-4D97-AF65-F5344CB8AC3E}">
        <p14:creationId xmlns:p14="http://schemas.microsoft.com/office/powerpoint/2010/main" val="2924395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08EBE95-E5EB-A94E-889B-1C5274320CF5}" type="slidenum">
              <a:rPr lang="fr-FR" smtClean="0"/>
              <a:t>1</a:t>
            </a:fld>
            <a:endParaRPr lang="fr-FR"/>
          </a:p>
        </p:txBody>
      </p:sp>
    </p:spTree>
    <p:extLst>
      <p:ext uri="{BB962C8B-B14F-4D97-AF65-F5344CB8AC3E}">
        <p14:creationId xmlns:p14="http://schemas.microsoft.com/office/powerpoint/2010/main" val="3088771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
        <p:nvSpPr>
          <p:cNvPr id="29" name="PlaceHolder 2"/>
          <p:cNvSpPr>
            <a:spLocks noGrp="1"/>
          </p:cNvSpPr>
          <p:nvPr>
            <p:ph type="body"/>
          </p:nvPr>
        </p:nvSpPr>
        <p:spPr>
          <a:xfrm>
            <a:off x="1079640" y="6739920"/>
            <a:ext cx="1943748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30" name="PlaceHolder 3"/>
          <p:cNvSpPr>
            <a:spLocks noGrp="1"/>
          </p:cNvSpPr>
          <p:nvPr>
            <p:ph type="body"/>
          </p:nvPr>
        </p:nvSpPr>
        <p:spPr>
          <a:xfrm>
            <a:off x="1079640" y="15465600"/>
            <a:ext cx="19437480" cy="7968240"/>
          </a:xfrm>
          <a:prstGeom prst="rect">
            <a:avLst/>
          </a:prstGeom>
        </p:spPr>
        <p:txBody>
          <a:bodyPr lIns="0" tIns="0" rIns="0" bIns="0">
            <a:normAutofit/>
          </a:bodyPr>
          <a:lstStyle/>
          <a:p>
            <a:endParaRPr lang="fr-FR" sz="101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
        <p:nvSpPr>
          <p:cNvPr id="32" name="PlaceHolder 2"/>
          <p:cNvSpPr>
            <a:spLocks noGrp="1"/>
          </p:cNvSpPr>
          <p:nvPr>
            <p:ph type="body"/>
          </p:nvPr>
        </p:nvSpPr>
        <p:spPr>
          <a:xfrm>
            <a:off x="1079640" y="673992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33" name="PlaceHolder 3"/>
          <p:cNvSpPr>
            <a:spLocks noGrp="1"/>
          </p:cNvSpPr>
          <p:nvPr>
            <p:ph type="body"/>
          </p:nvPr>
        </p:nvSpPr>
        <p:spPr>
          <a:xfrm>
            <a:off x="11039400" y="673992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34" name="PlaceHolder 4"/>
          <p:cNvSpPr>
            <a:spLocks noGrp="1"/>
          </p:cNvSpPr>
          <p:nvPr>
            <p:ph type="body"/>
          </p:nvPr>
        </p:nvSpPr>
        <p:spPr>
          <a:xfrm>
            <a:off x="1079640" y="1546560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35" name="PlaceHolder 5"/>
          <p:cNvSpPr>
            <a:spLocks noGrp="1"/>
          </p:cNvSpPr>
          <p:nvPr>
            <p:ph type="body"/>
          </p:nvPr>
        </p:nvSpPr>
        <p:spPr>
          <a:xfrm>
            <a:off x="11039400" y="1546560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
        <p:nvSpPr>
          <p:cNvPr id="37" name="PlaceHolder 2"/>
          <p:cNvSpPr>
            <a:spLocks noGrp="1"/>
          </p:cNvSpPr>
          <p:nvPr>
            <p:ph type="body"/>
          </p:nvPr>
        </p:nvSpPr>
        <p:spPr>
          <a:xfrm>
            <a:off x="1079640" y="6739920"/>
            <a:ext cx="625860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38" name="PlaceHolder 3"/>
          <p:cNvSpPr>
            <a:spLocks noGrp="1"/>
          </p:cNvSpPr>
          <p:nvPr>
            <p:ph type="body"/>
          </p:nvPr>
        </p:nvSpPr>
        <p:spPr>
          <a:xfrm>
            <a:off x="7651440" y="6739920"/>
            <a:ext cx="625860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39" name="PlaceHolder 4"/>
          <p:cNvSpPr>
            <a:spLocks noGrp="1"/>
          </p:cNvSpPr>
          <p:nvPr>
            <p:ph type="body"/>
          </p:nvPr>
        </p:nvSpPr>
        <p:spPr>
          <a:xfrm>
            <a:off x="14223600" y="6739920"/>
            <a:ext cx="625860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40" name="PlaceHolder 5"/>
          <p:cNvSpPr>
            <a:spLocks noGrp="1"/>
          </p:cNvSpPr>
          <p:nvPr>
            <p:ph type="body"/>
          </p:nvPr>
        </p:nvSpPr>
        <p:spPr>
          <a:xfrm>
            <a:off x="1079640" y="15465600"/>
            <a:ext cx="625860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41" name="PlaceHolder 6"/>
          <p:cNvSpPr>
            <a:spLocks noGrp="1"/>
          </p:cNvSpPr>
          <p:nvPr>
            <p:ph type="body"/>
          </p:nvPr>
        </p:nvSpPr>
        <p:spPr>
          <a:xfrm>
            <a:off x="7651440" y="15465600"/>
            <a:ext cx="625860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42" name="PlaceHolder 7"/>
          <p:cNvSpPr>
            <a:spLocks noGrp="1"/>
          </p:cNvSpPr>
          <p:nvPr>
            <p:ph type="body"/>
          </p:nvPr>
        </p:nvSpPr>
        <p:spPr>
          <a:xfrm>
            <a:off x="14223600" y="15465600"/>
            <a:ext cx="6258600" cy="7968240"/>
          </a:xfrm>
          <a:prstGeom prst="rect">
            <a:avLst/>
          </a:prstGeom>
        </p:spPr>
        <p:txBody>
          <a:bodyPr lIns="0" tIns="0" rIns="0" bIns="0">
            <a:normAutofit/>
          </a:bodyPr>
          <a:lstStyle/>
          <a:p>
            <a:endParaRPr lang="fr-FR" sz="101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
        <p:nvSpPr>
          <p:cNvPr id="8" name="PlaceHolder 2"/>
          <p:cNvSpPr>
            <a:spLocks noGrp="1"/>
          </p:cNvSpPr>
          <p:nvPr>
            <p:ph type="subTitle"/>
          </p:nvPr>
        </p:nvSpPr>
        <p:spPr>
          <a:xfrm>
            <a:off x="1079640" y="6739920"/>
            <a:ext cx="19437480" cy="1670544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
        <p:nvSpPr>
          <p:cNvPr id="10" name="PlaceHolder 2"/>
          <p:cNvSpPr>
            <a:spLocks noGrp="1"/>
          </p:cNvSpPr>
          <p:nvPr>
            <p:ph type="body"/>
          </p:nvPr>
        </p:nvSpPr>
        <p:spPr>
          <a:xfrm>
            <a:off x="1079640" y="6739920"/>
            <a:ext cx="19437480" cy="16705440"/>
          </a:xfrm>
          <a:prstGeom prst="rect">
            <a:avLst/>
          </a:prstGeom>
        </p:spPr>
        <p:txBody>
          <a:bodyPr lIns="0" tIns="0" rIns="0" bIns="0">
            <a:normAutofit/>
          </a:bodyPr>
          <a:lstStyle/>
          <a:p>
            <a:endParaRPr lang="fr-FR" sz="101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
        <p:nvSpPr>
          <p:cNvPr id="12" name="PlaceHolder 2"/>
          <p:cNvSpPr>
            <a:spLocks noGrp="1"/>
          </p:cNvSpPr>
          <p:nvPr>
            <p:ph type="body"/>
          </p:nvPr>
        </p:nvSpPr>
        <p:spPr>
          <a:xfrm>
            <a:off x="1079640" y="6739920"/>
            <a:ext cx="9485280" cy="167054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13" name="PlaceHolder 3"/>
          <p:cNvSpPr>
            <a:spLocks noGrp="1"/>
          </p:cNvSpPr>
          <p:nvPr>
            <p:ph type="body"/>
          </p:nvPr>
        </p:nvSpPr>
        <p:spPr>
          <a:xfrm>
            <a:off x="11039400" y="6739920"/>
            <a:ext cx="9485280" cy="16705440"/>
          </a:xfrm>
          <a:prstGeom prst="rect">
            <a:avLst/>
          </a:prstGeom>
        </p:spPr>
        <p:txBody>
          <a:bodyPr lIns="0" tIns="0" rIns="0" bIns="0">
            <a:normAutofit/>
          </a:bodyPr>
          <a:lstStyle/>
          <a:p>
            <a:endParaRPr lang="fr-FR" sz="101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1079640" y="1149120"/>
            <a:ext cx="19437480" cy="22295880"/>
          </a:xfrm>
          <a:prstGeom prst="rect">
            <a:avLst/>
          </a:prstGeom>
        </p:spPr>
        <p:txBody>
          <a:bodyPr lIns="0" tIns="0" rIns="0" bIns="0" anchor="ctr">
            <a:noAutofit/>
          </a:bodyPr>
          <a:lstStyle/>
          <a:p>
            <a:pPr algn="ctr"/>
            <a:endParaRPr lang="fr-FR"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
        <p:nvSpPr>
          <p:cNvPr id="17" name="PlaceHolder 2"/>
          <p:cNvSpPr>
            <a:spLocks noGrp="1"/>
          </p:cNvSpPr>
          <p:nvPr>
            <p:ph type="body"/>
          </p:nvPr>
        </p:nvSpPr>
        <p:spPr>
          <a:xfrm>
            <a:off x="1079640" y="673992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18" name="PlaceHolder 3"/>
          <p:cNvSpPr>
            <a:spLocks noGrp="1"/>
          </p:cNvSpPr>
          <p:nvPr>
            <p:ph type="body"/>
          </p:nvPr>
        </p:nvSpPr>
        <p:spPr>
          <a:xfrm>
            <a:off x="11039400" y="6739920"/>
            <a:ext cx="9485280" cy="167054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19" name="PlaceHolder 4"/>
          <p:cNvSpPr>
            <a:spLocks noGrp="1"/>
          </p:cNvSpPr>
          <p:nvPr>
            <p:ph type="body"/>
          </p:nvPr>
        </p:nvSpPr>
        <p:spPr>
          <a:xfrm>
            <a:off x="1079640" y="1546560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
        <p:nvSpPr>
          <p:cNvPr id="21" name="PlaceHolder 2"/>
          <p:cNvSpPr>
            <a:spLocks noGrp="1"/>
          </p:cNvSpPr>
          <p:nvPr>
            <p:ph type="body"/>
          </p:nvPr>
        </p:nvSpPr>
        <p:spPr>
          <a:xfrm>
            <a:off x="1079640" y="6739920"/>
            <a:ext cx="9485280" cy="167054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22" name="PlaceHolder 3"/>
          <p:cNvSpPr>
            <a:spLocks noGrp="1"/>
          </p:cNvSpPr>
          <p:nvPr>
            <p:ph type="body"/>
          </p:nvPr>
        </p:nvSpPr>
        <p:spPr>
          <a:xfrm>
            <a:off x="11039400" y="673992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23" name="PlaceHolder 4"/>
          <p:cNvSpPr>
            <a:spLocks noGrp="1"/>
          </p:cNvSpPr>
          <p:nvPr>
            <p:ph type="body"/>
          </p:nvPr>
        </p:nvSpPr>
        <p:spPr>
          <a:xfrm>
            <a:off x="11039400" y="1546560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1079640" y="1149120"/>
            <a:ext cx="19437480" cy="4809600"/>
          </a:xfrm>
          <a:prstGeom prst="rect">
            <a:avLst/>
          </a:prstGeom>
        </p:spPr>
        <p:txBody>
          <a:bodyPr lIns="0" tIns="0" rIns="0" bIns="0" anchor="ctr">
            <a:noAutofit/>
          </a:bodyPr>
          <a:lstStyle/>
          <a:p>
            <a:endParaRPr lang="fr-FR" sz="2400" b="0" strike="noStrike" spc="-1">
              <a:solidFill>
                <a:srgbClr val="000000"/>
              </a:solidFill>
              <a:latin typeface="Arial"/>
            </a:endParaRPr>
          </a:p>
        </p:txBody>
      </p:sp>
      <p:sp>
        <p:nvSpPr>
          <p:cNvPr id="25" name="PlaceHolder 2"/>
          <p:cNvSpPr>
            <a:spLocks noGrp="1"/>
          </p:cNvSpPr>
          <p:nvPr>
            <p:ph type="body"/>
          </p:nvPr>
        </p:nvSpPr>
        <p:spPr>
          <a:xfrm>
            <a:off x="1079640" y="673992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26" name="PlaceHolder 3"/>
          <p:cNvSpPr>
            <a:spLocks noGrp="1"/>
          </p:cNvSpPr>
          <p:nvPr>
            <p:ph type="body"/>
          </p:nvPr>
        </p:nvSpPr>
        <p:spPr>
          <a:xfrm>
            <a:off x="11039400" y="6739920"/>
            <a:ext cx="9485280" cy="7968240"/>
          </a:xfrm>
          <a:prstGeom prst="rect">
            <a:avLst/>
          </a:prstGeom>
        </p:spPr>
        <p:txBody>
          <a:bodyPr lIns="0" tIns="0" rIns="0" bIns="0">
            <a:normAutofit/>
          </a:bodyPr>
          <a:lstStyle/>
          <a:p>
            <a:endParaRPr lang="fr-FR" sz="10100" b="0" strike="noStrike" spc="-1">
              <a:solidFill>
                <a:srgbClr val="000000"/>
              </a:solidFill>
              <a:latin typeface="Arial"/>
            </a:endParaRPr>
          </a:p>
        </p:txBody>
      </p:sp>
      <p:sp>
        <p:nvSpPr>
          <p:cNvPr id="27" name="PlaceHolder 4"/>
          <p:cNvSpPr>
            <a:spLocks noGrp="1"/>
          </p:cNvSpPr>
          <p:nvPr>
            <p:ph type="body"/>
          </p:nvPr>
        </p:nvSpPr>
        <p:spPr>
          <a:xfrm>
            <a:off x="1079640" y="15465600"/>
            <a:ext cx="19437480" cy="7968240"/>
          </a:xfrm>
          <a:prstGeom prst="rect">
            <a:avLst/>
          </a:prstGeom>
        </p:spPr>
        <p:txBody>
          <a:bodyPr lIns="0" tIns="0" rIns="0" bIns="0">
            <a:normAutofit/>
          </a:bodyPr>
          <a:lstStyle/>
          <a:p>
            <a:endParaRPr lang="fr-FR" sz="101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CustomShape 1"/>
          <p:cNvSpPr/>
          <p:nvPr/>
        </p:nvSpPr>
        <p:spPr>
          <a:xfrm>
            <a:off x="8640" y="-2880"/>
            <a:ext cx="21588840" cy="5328720"/>
          </a:xfrm>
          <a:prstGeom prst="roundRect">
            <a:avLst>
              <a:gd name="adj" fmla="val 0"/>
            </a:avLst>
          </a:prstGeom>
          <a:solidFill>
            <a:srgbClr val="275476"/>
          </a:solidFill>
          <a:ln>
            <a:noFill/>
          </a:ln>
        </p:spPr>
        <p:style>
          <a:lnRef idx="2">
            <a:schemeClr val="dk1">
              <a:shade val="50000"/>
            </a:schemeClr>
          </a:lnRef>
          <a:fillRef idx="1">
            <a:schemeClr val="dk1"/>
          </a:fillRef>
          <a:effectRef idx="0">
            <a:schemeClr val="dk1"/>
          </a:effectRef>
          <a:fontRef idx="minor"/>
        </p:style>
      </p:sp>
      <p:pic>
        <p:nvPicPr>
          <p:cNvPr id="8" name="Image 7" descr="Une image contenant noir&#10;&#10;Description générée automatiquement"/>
          <p:cNvPicPr/>
          <p:nvPr/>
        </p:nvPicPr>
        <p:blipFill>
          <a:blip r:embed="rId14">
            <a:alphaModFix amt="47000"/>
          </a:blip>
          <a:srcRect t="33345" b="22772"/>
          <a:stretch/>
        </p:blipFill>
        <p:spPr>
          <a:xfrm>
            <a:off x="8640" y="-5760"/>
            <a:ext cx="21588840" cy="5328720"/>
          </a:xfrm>
          <a:prstGeom prst="rect">
            <a:avLst/>
          </a:prstGeom>
          <a:ln w="0">
            <a:noFill/>
          </a:ln>
        </p:spPr>
      </p:pic>
      <p:pic>
        <p:nvPicPr>
          <p:cNvPr id="2" name="Image 10"/>
          <p:cNvPicPr/>
          <p:nvPr/>
        </p:nvPicPr>
        <p:blipFill>
          <a:blip r:embed="rId15"/>
          <a:stretch/>
        </p:blipFill>
        <p:spPr>
          <a:xfrm>
            <a:off x="1149840" y="1080360"/>
            <a:ext cx="2366640" cy="3579120"/>
          </a:xfrm>
          <a:prstGeom prst="rect">
            <a:avLst/>
          </a:prstGeom>
          <a:ln w="0">
            <a:noFill/>
          </a:ln>
        </p:spPr>
      </p:pic>
      <p:pic>
        <p:nvPicPr>
          <p:cNvPr id="3" name="Image 11" descr="Une image contenant dessin&#10;&#10;Description générée automatiquement"/>
          <p:cNvPicPr/>
          <p:nvPr/>
        </p:nvPicPr>
        <p:blipFill>
          <a:blip r:embed="rId16"/>
          <a:stretch/>
        </p:blipFill>
        <p:spPr>
          <a:xfrm>
            <a:off x="18482400" y="3600720"/>
            <a:ext cx="2287800" cy="899640"/>
          </a:xfrm>
          <a:prstGeom prst="rect">
            <a:avLst/>
          </a:prstGeom>
          <a:ln w="0">
            <a:noFill/>
          </a:ln>
        </p:spPr>
      </p:pic>
      <p:sp>
        <p:nvSpPr>
          <p:cNvPr id="4" name="CustomShape 2"/>
          <p:cNvSpPr/>
          <p:nvPr/>
        </p:nvSpPr>
        <p:spPr>
          <a:xfrm>
            <a:off x="8640" y="27810000"/>
            <a:ext cx="21597480" cy="993240"/>
          </a:xfrm>
          <a:prstGeom prst="roundRect">
            <a:avLst>
              <a:gd name="adj" fmla="val 0"/>
            </a:avLst>
          </a:prstGeom>
          <a:solidFill>
            <a:srgbClr val="1E4162"/>
          </a:solidFill>
          <a:ln>
            <a:noFill/>
          </a:ln>
        </p:spPr>
        <p:style>
          <a:lnRef idx="2">
            <a:schemeClr val="dk1">
              <a:shade val="50000"/>
            </a:schemeClr>
          </a:lnRef>
          <a:fillRef idx="1">
            <a:schemeClr val="dk1"/>
          </a:fillRef>
          <a:effectRef idx="0">
            <a:schemeClr val="dk1"/>
          </a:effectRef>
          <a:fontRef idx="minor"/>
        </p:style>
      </p:sp>
      <p:sp>
        <p:nvSpPr>
          <p:cNvPr id="5" name="CustomShape 3"/>
          <p:cNvSpPr/>
          <p:nvPr/>
        </p:nvSpPr>
        <p:spPr>
          <a:xfrm>
            <a:off x="524880" y="28006560"/>
            <a:ext cx="1573920" cy="516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tabLst>
                <a:tab pos="0" algn="l"/>
              </a:tabLst>
            </a:pPr>
            <a:r>
              <a:rPr lang="fr-FR" sz="2800" b="1" strike="noStrike" spc="-1">
                <a:solidFill>
                  <a:srgbClr val="FFFFFF"/>
                </a:solidFill>
                <a:latin typeface="Century Gothic"/>
                <a:ea typeface="ヒラギノ角ゴ Pro W3"/>
              </a:rPr>
              <a:t>Contact</a:t>
            </a:r>
            <a:endParaRPr lang="fr-FR" sz="2800" b="0" strike="noStrike" spc="-1">
              <a:latin typeface="Arial"/>
            </a:endParaRPr>
          </a:p>
        </p:txBody>
      </p:sp>
      <p:sp>
        <p:nvSpPr>
          <p:cNvPr id="6" name="CustomShape 4"/>
          <p:cNvSpPr/>
          <p:nvPr/>
        </p:nvSpPr>
        <p:spPr>
          <a:xfrm>
            <a:off x="0" y="5328720"/>
            <a:ext cx="4266720" cy="22480560"/>
          </a:xfrm>
          <a:prstGeom prst="rect">
            <a:avLst/>
          </a:prstGeom>
          <a:solidFill>
            <a:schemeClr val="bg1">
              <a:lumMod val="95000"/>
            </a:schemeClr>
          </a:solidFill>
          <a:ln w="9525">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tiff"/><Relationship Id="rId13" Type="http://schemas.openxmlformats.org/officeDocument/2006/relationships/image" Target="../media/image14.tiff"/><Relationship Id="rId3" Type="http://schemas.openxmlformats.org/officeDocument/2006/relationships/image" Target="../media/image4.png"/><Relationship Id="rId7" Type="http://schemas.openxmlformats.org/officeDocument/2006/relationships/image" Target="../media/image8.tiff"/><Relationship Id="rId12" Type="http://schemas.openxmlformats.org/officeDocument/2006/relationships/image" Target="../media/image13.tiff"/><Relationship Id="rId17" Type="http://schemas.openxmlformats.org/officeDocument/2006/relationships/image" Target="../media/image18.tiff"/><Relationship Id="rId2" Type="http://schemas.openxmlformats.org/officeDocument/2006/relationships/notesSlide" Target="../notesSlides/notesSlide1.xml"/><Relationship Id="rId16" Type="http://schemas.openxmlformats.org/officeDocument/2006/relationships/image" Target="../media/image17.tiff"/><Relationship Id="rId1" Type="http://schemas.openxmlformats.org/officeDocument/2006/relationships/slideLayout" Target="../slideLayouts/slideLayout1.xml"/><Relationship Id="rId6" Type="http://schemas.openxmlformats.org/officeDocument/2006/relationships/image" Target="../media/image7.tiff"/><Relationship Id="rId11" Type="http://schemas.openxmlformats.org/officeDocument/2006/relationships/image" Target="../media/image12.png"/><Relationship Id="rId5" Type="http://schemas.openxmlformats.org/officeDocument/2006/relationships/image" Target="../media/image6.tiff"/><Relationship Id="rId15" Type="http://schemas.openxmlformats.org/officeDocument/2006/relationships/image" Target="../media/image16.tiff"/><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tiff"/><Relationship Id="rId1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ustomShape 1"/>
          <p:cNvSpPr/>
          <p:nvPr/>
        </p:nvSpPr>
        <p:spPr>
          <a:xfrm>
            <a:off x="733680" y="6102360"/>
            <a:ext cx="1661040" cy="577800"/>
          </a:xfrm>
          <a:prstGeom prst="rect">
            <a:avLst/>
          </a:prstGeom>
          <a:noFill/>
          <a:ln w="9525">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fr-FR" sz="3200" b="1" strike="noStrike" spc="-1" dirty="0">
                <a:solidFill>
                  <a:srgbClr val="052E65"/>
                </a:solidFill>
                <a:latin typeface="Century Gothic"/>
                <a:ea typeface="ヒラギノ角ゴ Pro W3"/>
              </a:rPr>
              <a:t>Auteurs</a:t>
            </a:r>
            <a:endParaRPr lang="fr-FR" sz="3200" b="0" strike="noStrike" spc="-1" dirty="0">
              <a:latin typeface="Arial"/>
            </a:endParaRPr>
          </a:p>
        </p:txBody>
      </p:sp>
      <p:sp>
        <p:nvSpPr>
          <p:cNvPr id="44" name="CustomShape 2"/>
          <p:cNvSpPr/>
          <p:nvPr/>
        </p:nvSpPr>
        <p:spPr>
          <a:xfrm>
            <a:off x="736920" y="11304360"/>
            <a:ext cx="2368080" cy="577800"/>
          </a:xfrm>
          <a:prstGeom prst="rect">
            <a:avLst/>
          </a:prstGeom>
          <a:noFill/>
          <a:ln w="9525">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fr-FR" sz="3200" b="1" strike="noStrike" spc="-1">
                <a:solidFill>
                  <a:srgbClr val="052E65"/>
                </a:solidFill>
                <a:latin typeface="Century Gothic"/>
                <a:ea typeface="ヒラギノ角ゴ Pro W3"/>
              </a:rPr>
              <a:t>Partenaires</a:t>
            </a:r>
            <a:endParaRPr lang="fr-FR" sz="3200" b="0" strike="noStrike" spc="-1">
              <a:latin typeface="Arial"/>
            </a:endParaRPr>
          </a:p>
        </p:txBody>
      </p:sp>
      <p:sp>
        <p:nvSpPr>
          <p:cNvPr id="45" name="CustomShape 3"/>
          <p:cNvSpPr/>
          <p:nvPr/>
        </p:nvSpPr>
        <p:spPr>
          <a:xfrm>
            <a:off x="708480" y="13845960"/>
            <a:ext cx="3368160" cy="456840"/>
          </a:xfrm>
          <a:prstGeom prst="rect">
            <a:avLst/>
          </a:prstGeom>
          <a:noFill/>
          <a:ln w="9525">
            <a:noFill/>
          </a:ln>
        </p:spPr>
        <p:style>
          <a:lnRef idx="0">
            <a:scrgbClr r="0" g="0" b="0"/>
          </a:lnRef>
          <a:fillRef idx="0">
            <a:scrgbClr r="0" g="0" b="0"/>
          </a:fillRef>
          <a:effectRef idx="0">
            <a:scrgbClr r="0" g="0" b="0"/>
          </a:effectRef>
          <a:fontRef idx="minor"/>
        </p:style>
      </p:sp>
      <p:sp>
        <p:nvSpPr>
          <p:cNvPr id="46" name="CustomShape 4"/>
          <p:cNvSpPr/>
          <p:nvPr/>
        </p:nvSpPr>
        <p:spPr>
          <a:xfrm>
            <a:off x="724320" y="6759720"/>
            <a:ext cx="3017520" cy="3661856"/>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10000"/>
              </a:lnSpc>
              <a:spcAft>
                <a:spcPts val="601"/>
              </a:spcAft>
            </a:pPr>
            <a:r>
              <a:rPr lang="fr-FR" sz="1800" b="0" strike="noStrike" spc="-1" dirty="0">
                <a:solidFill>
                  <a:srgbClr val="000000"/>
                </a:solidFill>
                <a:latin typeface="Century Gothic"/>
                <a:ea typeface="ヒラギノ角ゴ Pro W3"/>
              </a:rPr>
              <a:t>MARIE </a:t>
            </a:r>
            <a:r>
              <a:rPr lang="fr-FR" sz="1800" b="0" strike="noStrike" spc="-1" dirty="0" err="1">
                <a:solidFill>
                  <a:srgbClr val="000000"/>
                </a:solidFill>
                <a:latin typeface="Century Gothic"/>
                <a:ea typeface="ヒラギノ角ゴ Pro W3"/>
              </a:rPr>
              <a:t>Nordine</a:t>
            </a:r>
            <a:endParaRPr lang="fr-FR" sz="1800" b="0" strike="noStrike" spc="-1" dirty="0">
              <a:latin typeface="Arial"/>
            </a:endParaRPr>
          </a:p>
          <a:p>
            <a:pPr>
              <a:lnSpc>
                <a:spcPct val="110000"/>
              </a:lnSpc>
              <a:spcAft>
                <a:spcPts val="601"/>
              </a:spcAft>
            </a:pPr>
            <a:r>
              <a:rPr lang="fr-FR" sz="1800" b="0" strike="noStrike" spc="-1" dirty="0">
                <a:solidFill>
                  <a:srgbClr val="000000"/>
                </a:solidFill>
                <a:latin typeface="Century Gothic"/>
                <a:ea typeface="ヒラギノ角ゴ Pro W3"/>
              </a:rPr>
              <a:t>SAVES Marion</a:t>
            </a:r>
          </a:p>
          <a:p>
            <a:pPr>
              <a:lnSpc>
                <a:spcPct val="110000"/>
              </a:lnSpc>
              <a:spcAft>
                <a:spcPts val="601"/>
              </a:spcAft>
            </a:pPr>
            <a:r>
              <a:rPr lang="fr-FR" sz="1600" i="1" spc="-1" dirty="0">
                <a:solidFill>
                  <a:srgbClr val="000000"/>
                </a:solidFill>
                <a:latin typeface="Century Gothic"/>
                <a:ea typeface="ヒラギノ角ゴ Pro W3"/>
              </a:rPr>
              <a:t>Étudiants en 2</a:t>
            </a:r>
            <a:r>
              <a:rPr lang="fr-FR" sz="1600" i="1" spc="-1" baseline="30000" dirty="0">
                <a:solidFill>
                  <a:srgbClr val="000000"/>
                </a:solidFill>
                <a:latin typeface="Century Gothic"/>
                <a:ea typeface="ヒラギノ角ゴ Pro W3"/>
              </a:rPr>
              <a:t>ème</a:t>
            </a:r>
            <a:r>
              <a:rPr lang="fr-FR" sz="1600" i="1" spc="-1" dirty="0">
                <a:solidFill>
                  <a:srgbClr val="000000"/>
                </a:solidFill>
                <a:latin typeface="Century Gothic"/>
                <a:ea typeface="ヒラギノ角ゴ Pro W3"/>
              </a:rPr>
              <a:t> année</a:t>
            </a:r>
          </a:p>
          <a:p>
            <a:pPr>
              <a:lnSpc>
                <a:spcPct val="110000"/>
              </a:lnSpc>
              <a:spcAft>
                <a:spcPts val="601"/>
              </a:spcAft>
            </a:pPr>
            <a:r>
              <a:rPr lang="fr-FR" sz="1600" i="1" spc="-1" dirty="0">
                <a:solidFill>
                  <a:srgbClr val="000000"/>
                </a:solidFill>
                <a:latin typeface="Century Gothic"/>
                <a:ea typeface="ヒラギノ角ゴ Pro W3"/>
              </a:rPr>
              <a:t>à Télécom </a:t>
            </a:r>
            <a:r>
              <a:rPr lang="fr-FR" sz="1600" i="1" spc="-1" dirty="0" err="1">
                <a:solidFill>
                  <a:srgbClr val="000000"/>
                </a:solidFill>
                <a:latin typeface="Century Gothic"/>
                <a:ea typeface="ヒラギノ角ゴ Pro W3"/>
              </a:rPr>
              <a:t>SudParis</a:t>
            </a:r>
            <a:r>
              <a:rPr lang="fr-FR" sz="1600" i="1" spc="-1" dirty="0">
                <a:solidFill>
                  <a:srgbClr val="000000"/>
                </a:solidFill>
                <a:latin typeface="Century Gothic"/>
                <a:ea typeface="ヒラギノ角ゴ Pro W3"/>
              </a:rPr>
              <a:t> </a:t>
            </a:r>
            <a:endParaRPr lang="fr-FR" sz="1600" b="0" i="1" strike="noStrike" spc="-1" dirty="0">
              <a:latin typeface="Arial"/>
            </a:endParaRPr>
          </a:p>
          <a:p>
            <a:pPr>
              <a:lnSpc>
                <a:spcPct val="110000"/>
              </a:lnSpc>
              <a:spcAft>
                <a:spcPts val="601"/>
              </a:spcAft>
            </a:pPr>
            <a:endParaRPr lang="fr-FR" sz="1800" b="0" strike="noStrike" spc="-1" dirty="0">
              <a:latin typeface="Arial"/>
            </a:endParaRPr>
          </a:p>
          <a:p>
            <a:pPr>
              <a:lnSpc>
                <a:spcPct val="110000"/>
              </a:lnSpc>
              <a:spcAft>
                <a:spcPts val="601"/>
              </a:spcAft>
            </a:pPr>
            <a:r>
              <a:rPr lang="fr-FR" sz="3200" b="1" spc="-1" dirty="0">
                <a:solidFill>
                  <a:srgbClr val="052E65"/>
                </a:solidFill>
                <a:latin typeface="Century Gothic"/>
                <a:ea typeface="ヒラギノ角ゴ Pro W3"/>
              </a:rPr>
              <a:t>Encadrant :</a:t>
            </a:r>
          </a:p>
          <a:p>
            <a:pPr>
              <a:lnSpc>
                <a:spcPct val="110000"/>
              </a:lnSpc>
              <a:spcAft>
                <a:spcPts val="601"/>
              </a:spcAft>
            </a:pPr>
            <a:r>
              <a:rPr lang="fr-FR" sz="1800" b="0" strike="noStrike" spc="-1" dirty="0">
                <a:solidFill>
                  <a:srgbClr val="000000"/>
                </a:solidFill>
                <a:latin typeface="Century Gothic"/>
                <a:ea typeface="ヒラギノ角ゴ Pro W3"/>
              </a:rPr>
              <a:t>BERGER Olivier</a:t>
            </a:r>
          </a:p>
          <a:p>
            <a:pPr>
              <a:lnSpc>
                <a:spcPct val="110000"/>
              </a:lnSpc>
              <a:spcAft>
                <a:spcPts val="601"/>
              </a:spcAft>
            </a:pPr>
            <a:r>
              <a:rPr lang="fr-FR" sz="1600" b="0" i="1" strike="noStrike" spc="-1" dirty="0">
                <a:solidFill>
                  <a:srgbClr val="000000"/>
                </a:solidFill>
                <a:latin typeface="Century Gothic"/>
                <a:ea typeface="ヒラギノ角ゴ Pro W3"/>
              </a:rPr>
              <a:t>Ingénieur de recherche</a:t>
            </a:r>
          </a:p>
          <a:p>
            <a:pPr>
              <a:lnSpc>
                <a:spcPct val="110000"/>
              </a:lnSpc>
              <a:spcAft>
                <a:spcPts val="601"/>
              </a:spcAft>
            </a:pPr>
            <a:r>
              <a:rPr lang="fr-FR" sz="1600" i="1" spc="-1" dirty="0">
                <a:solidFill>
                  <a:srgbClr val="000000"/>
                </a:solidFill>
                <a:latin typeface="Century Gothic"/>
                <a:ea typeface="ヒラギノ角ゴ Pro W3"/>
              </a:rPr>
              <a:t>à Télécom </a:t>
            </a:r>
            <a:r>
              <a:rPr lang="fr-FR" sz="1600" i="1" spc="-1" dirty="0" err="1">
                <a:solidFill>
                  <a:srgbClr val="000000"/>
                </a:solidFill>
                <a:latin typeface="Century Gothic"/>
                <a:ea typeface="ヒラギノ角ゴ Pro W3"/>
              </a:rPr>
              <a:t>SudParis</a:t>
            </a:r>
            <a:endParaRPr lang="fr-FR" sz="1600" i="1" spc="-1" dirty="0">
              <a:solidFill>
                <a:srgbClr val="000000"/>
              </a:solidFill>
              <a:latin typeface="Arial"/>
              <a:ea typeface="ヒラギノ角ゴ Pro W3"/>
            </a:endParaRPr>
          </a:p>
        </p:txBody>
      </p:sp>
      <p:sp>
        <p:nvSpPr>
          <p:cNvPr id="50" name="CustomShape 5"/>
          <p:cNvSpPr/>
          <p:nvPr/>
        </p:nvSpPr>
        <p:spPr>
          <a:xfrm>
            <a:off x="4318200" y="1080360"/>
            <a:ext cx="16741800" cy="2088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80000"/>
              </a:lnSpc>
            </a:pPr>
            <a:r>
              <a:rPr lang="fr-FR" sz="8000" b="1" strike="noStrike" cap="all" spc="-100">
                <a:solidFill>
                  <a:srgbClr val="FFFFFF"/>
                </a:solidFill>
                <a:latin typeface="Century Gothic"/>
                <a:ea typeface="Verdana"/>
              </a:rPr>
              <a:t>Interface Web service traitement batch sur Docker</a:t>
            </a:r>
            <a:endParaRPr lang="fr-FR" sz="8000" b="0" strike="noStrike" spc="-1">
              <a:latin typeface="Arial"/>
            </a:endParaRPr>
          </a:p>
          <a:p>
            <a:pPr>
              <a:lnSpc>
                <a:spcPct val="80000"/>
              </a:lnSpc>
            </a:pPr>
            <a:endParaRPr lang="fr-FR" sz="8000" b="0" strike="noStrike" spc="-1">
              <a:latin typeface="Arial"/>
            </a:endParaRPr>
          </a:p>
        </p:txBody>
      </p:sp>
      <p:sp>
        <p:nvSpPr>
          <p:cNvPr id="51" name="CustomShape 6"/>
          <p:cNvSpPr/>
          <p:nvPr/>
        </p:nvSpPr>
        <p:spPr>
          <a:xfrm>
            <a:off x="4390200" y="3186000"/>
            <a:ext cx="10800000" cy="702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tabLst>
                <a:tab pos="0" algn="l"/>
              </a:tabLst>
            </a:pPr>
            <a:r>
              <a:rPr lang="fr-FR" sz="4800" b="0" strike="noStrike" cap="all" spc="-100">
                <a:solidFill>
                  <a:srgbClr val="FFFFFF"/>
                </a:solidFill>
                <a:latin typeface="Century Gothic"/>
                <a:ea typeface="Aktiv Grotesk Light"/>
              </a:rPr>
              <a:t>4. DOCKERINT</a:t>
            </a:r>
            <a:endParaRPr lang="fr-FR" sz="4800" b="0" strike="noStrike" spc="-1">
              <a:latin typeface="Arial"/>
            </a:endParaRPr>
          </a:p>
        </p:txBody>
      </p:sp>
      <p:sp>
        <p:nvSpPr>
          <p:cNvPr id="52" name="CustomShape 7"/>
          <p:cNvSpPr/>
          <p:nvPr/>
        </p:nvSpPr>
        <p:spPr>
          <a:xfrm>
            <a:off x="2391480" y="28006560"/>
            <a:ext cx="675972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hi-IN" sz="2800" b="0" strike="noStrike" spc="-1" dirty="0">
                <a:solidFill>
                  <a:srgbClr val="FFFFFF"/>
                </a:solidFill>
                <a:latin typeface="Century Gothic"/>
                <a:cs typeface="ヒラギノ角ゴ Pro W3"/>
              </a:rPr>
              <a:t>﻿</a:t>
            </a:r>
            <a:r>
              <a:rPr lang="fr-FR" sz="2800" b="0" strike="noStrike" spc="-1" dirty="0" err="1">
                <a:solidFill>
                  <a:srgbClr val="FFFFFF"/>
                </a:solidFill>
                <a:latin typeface="Century Gothic"/>
                <a:ea typeface="ヒラギノ角ゴ Pro W3"/>
              </a:rPr>
              <a:t>marion.saves@telecom-sudparis.eu</a:t>
            </a:r>
            <a:endParaRPr lang="fr-FR" sz="2800" b="0" strike="noStrike" spc="-1" dirty="0">
              <a:latin typeface="Arial"/>
            </a:endParaRPr>
          </a:p>
        </p:txBody>
      </p:sp>
      <p:sp>
        <p:nvSpPr>
          <p:cNvPr id="53" name="CustomShape 8"/>
          <p:cNvSpPr/>
          <p:nvPr/>
        </p:nvSpPr>
        <p:spPr>
          <a:xfrm>
            <a:off x="11743560" y="28006560"/>
            <a:ext cx="9360000" cy="516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tabLst>
                <a:tab pos="0" algn="l"/>
              </a:tabLst>
            </a:pPr>
            <a:r>
              <a:rPr lang="fr-FR" sz="2800" b="1" strike="noStrike" spc="-1">
                <a:solidFill>
                  <a:srgbClr val="FFFFFF"/>
                </a:solidFill>
                <a:latin typeface="Century Gothic"/>
                <a:ea typeface="ヒラギノ角ゴ Pro W3"/>
              </a:rPr>
              <a:t>https://github.com/nordine-marie/dockerint</a:t>
            </a:r>
            <a:endParaRPr lang="fr-FR" sz="2800" b="0" strike="noStrike" spc="-1">
              <a:latin typeface="Arial"/>
            </a:endParaRPr>
          </a:p>
        </p:txBody>
      </p:sp>
      <p:grpSp>
        <p:nvGrpSpPr>
          <p:cNvPr id="54" name="Group 9"/>
          <p:cNvGrpSpPr/>
          <p:nvPr/>
        </p:nvGrpSpPr>
        <p:grpSpPr>
          <a:xfrm>
            <a:off x="5174280" y="6193080"/>
            <a:ext cx="12285720" cy="10050933"/>
            <a:chOff x="5174280" y="6193080"/>
            <a:chExt cx="12285720" cy="10050933"/>
          </a:xfrm>
        </p:grpSpPr>
        <p:sp>
          <p:nvSpPr>
            <p:cNvPr id="55" name="CustomShape 10"/>
            <p:cNvSpPr/>
            <p:nvPr/>
          </p:nvSpPr>
          <p:spPr>
            <a:xfrm>
              <a:off x="5174280" y="6193080"/>
              <a:ext cx="12105720" cy="483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80000"/>
                </a:lnSpc>
              </a:pPr>
              <a:r>
                <a:rPr lang="fr-FR" sz="4400" b="1" strike="noStrike" cap="all" spc="-100">
                  <a:solidFill>
                    <a:srgbClr val="062F66"/>
                  </a:solidFill>
                  <a:latin typeface="Century Gothic"/>
                  <a:ea typeface="Century Gothic"/>
                </a:rPr>
                <a:t>Le lancement de programme sur serveur distant</a:t>
              </a:r>
              <a:endParaRPr lang="fr-FR" sz="4400" b="0" strike="noStrike" spc="-1">
                <a:latin typeface="Arial"/>
              </a:endParaRPr>
            </a:p>
          </p:txBody>
        </p:sp>
        <p:sp>
          <p:nvSpPr>
            <p:cNvPr id="56" name="CustomShape 11"/>
            <p:cNvSpPr/>
            <p:nvPr/>
          </p:nvSpPr>
          <p:spPr>
            <a:xfrm>
              <a:off x="5174280" y="6821640"/>
              <a:ext cx="12285720" cy="596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tabLst>
                  <a:tab pos="0" algn="l"/>
                </a:tabLst>
              </a:pPr>
              <a:r>
                <a:rPr lang="fr-FR" sz="2400" b="0" strike="noStrike" cap="all" spc="-1" dirty="0" err="1">
                  <a:solidFill>
                    <a:srgbClr val="062F66"/>
                  </a:solidFill>
                  <a:latin typeface="Century Gothic"/>
                  <a:ea typeface="Aktiv Grotesk Light"/>
                </a:rPr>
                <a:t>Dockerint</a:t>
              </a:r>
              <a:r>
                <a:rPr lang="fr-FR" sz="2400" b="0" strike="noStrike" cap="all" spc="-1" dirty="0">
                  <a:solidFill>
                    <a:srgbClr val="062F66"/>
                  </a:solidFill>
                  <a:latin typeface="Century Gothic"/>
                  <a:ea typeface="Aktiv Grotesk Light"/>
                </a:rPr>
                <a:t> : l’interface web pour le personnel &amp; LES ÉTUDIANTS DU CAMPUS</a:t>
              </a:r>
              <a:r>
                <a:rPr lang="fr-FR" sz="2800" b="0" strike="noStrike" cap="all" spc="-1" dirty="0">
                  <a:solidFill>
                    <a:srgbClr val="062F66"/>
                  </a:solidFill>
                  <a:latin typeface="Century Gothic"/>
                  <a:ea typeface="Aktiv Grotesk Light"/>
                </a:rPr>
                <a:t> </a:t>
              </a:r>
              <a:endParaRPr lang="fr-FR" sz="2800" b="0" strike="noStrike" spc="-1" dirty="0">
                <a:latin typeface="Arial"/>
              </a:endParaRPr>
            </a:p>
          </p:txBody>
        </p:sp>
        <p:sp>
          <p:nvSpPr>
            <p:cNvPr id="57" name="CustomShape 12"/>
            <p:cNvSpPr/>
            <p:nvPr/>
          </p:nvSpPr>
          <p:spPr>
            <a:xfrm>
              <a:off x="5174280" y="7797000"/>
              <a:ext cx="6945959" cy="844701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457560" indent="-457200" algn="just">
                <a:spcBef>
                  <a:spcPts val="601"/>
                </a:spcBef>
                <a:buClr>
                  <a:srgbClr val="D1214B"/>
                </a:buClr>
                <a:buAutoNum type="arabicPeriod"/>
              </a:pPr>
              <a:r>
                <a:rPr lang="fr-FR" sz="2400" b="0" strike="noStrike" spc="-1" dirty="0">
                  <a:solidFill>
                    <a:srgbClr val="595959"/>
                  </a:solidFill>
                  <a:latin typeface="Century Gothic"/>
                  <a:ea typeface="ヒラギノ角ゴ Pro W3"/>
                </a:rPr>
                <a:t>Certains programmes permettant d’aider le personnel requièrent parfois une </a:t>
              </a:r>
              <a:r>
                <a:rPr lang="fr-FR" sz="2400" b="1" strike="noStrike" spc="-1" dirty="0">
                  <a:solidFill>
                    <a:srgbClr val="595959"/>
                  </a:solidFill>
                  <a:latin typeface="Century Gothic"/>
                  <a:ea typeface="ヒラギノ角ゴ Pro W3"/>
                </a:rPr>
                <a:t>distribution Linux et/ou des technologies </a:t>
              </a:r>
              <a:r>
                <a:rPr lang="fr-FR" sz="2400" b="0" strike="noStrike" spc="-1" dirty="0">
                  <a:solidFill>
                    <a:srgbClr val="595959"/>
                  </a:solidFill>
                  <a:latin typeface="Century Gothic"/>
                  <a:ea typeface="ヒラギノ角ゴ Pro W3"/>
                </a:rPr>
                <a:t>avec lesquelles ils ne sont pas forcément familiers.</a:t>
              </a:r>
            </a:p>
            <a:p>
              <a:pPr marL="457560" indent="-457200" algn="just">
                <a:spcBef>
                  <a:spcPts val="601"/>
                </a:spcBef>
                <a:buClr>
                  <a:srgbClr val="D1214B"/>
                </a:buClr>
                <a:buAutoNum type="arabicPeriod"/>
              </a:pPr>
              <a:r>
                <a:rPr lang="fr-FR" sz="2400" b="0" strike="noStrike" spc="-1" dirty="0">
                  <a:solidFill>
                    <a:srgbClr val="595959"/>
                  </a:solidFill>
                  <a:latin typeface="Century Gothic"/>
                  <a:ea typeface="ヒラギノ角ゴ Pro W3"/>
                </a:rPr>
                <a:t>Les utilisateurs visés sont la DISI, la DF TSP/IMT-BS</a:t>
              </a:r>
              <a:r>
                <a:rPr lang="fr-FR" sz="2400" spc="-1" dirty="0">
                  <a:solidFill>
                    <a:srgbClr val="595959"/>
                  </a:solidFill>
                  <a:latin typeface="Century Gothic"/>
                  <a:ea typeface="ヒラギノ角ゴ Pro W3"/>
                </a:rPr>
                <a:t> ou </a:t>
              </a:r>
              <a:r>
                <a:rPr lang="fr-FR" sz="2400" b="0" strike="noStrike" spc="-1" dirty="0">
                  <a:solidFill>
                    <a:srgbClr val="595959"/>
                  </a:solidFill>
                  <a:latin typeface="Century Gothic"/>
                  <a:ea typeface="ヒラギノ角ゴ Pro W3"/>
                </a:rPr>
                <a:t>des étudiants. </a:t>
              </a:r>
              <a:r>
                <a:rPr lang="fr-FR" sz="2400" strike="noStrike" spc="-1" dirty="0">
                  <a:solidFill>
                    <a:srgbClr val="595959"/>
                  </a:solidFill>
                  <a:latin typeface="Century Gothic"/>
                  <a:ea typeface="ヒラギノ角ゴ Pro W3"/>
                </a:rPr>
                <a:t>Or ils ne possèdent pas nécessairement le matériel </a:t>
              </a:r>
              <a:r>
                <a:rPr lang="fr-FR" sz="2400" spc="-1" dirty="0">
                  <a:solidFill>
                    <a:srgbClr val="595959"/>
                  </a:solidFill>
                  <a:latin typeface="Century Gothic"/>
                  <a:ea typeface="ヒラギノ角ゴ Pro W3"/>
                </a:rPr>
                <a:t>ou</a:t>
              </a:r>
              <a:r>
                <a:rPr lang="fr-FR" sz="2400" strike="noStrike" spc="-1" dirty="0">
                  <a:solidFill>
                    <a:srgbClr val="595959"/>
                  </a:solidFill>
                  <a:latin typeface="Century Gothic"/>
                  <a:ea typeface="ヒラギノ角ゴ Pro W3"/>
                </a:rPr>
                <a:t> les compétences pour utiliser des </a:t>
              </a:r>
              <a:r>
                <a:rPr lang="fr-FR" sz="2400" b="1" strike="noStrike" spc="-1" dirty="0">
                  <a:solidFill>
                    <a:srgbClr val="595959"/>
                  </a:solidFill>
                  <a:latin typeface="Century Gothic"/>
                  <a:ea typeface="ヒラギノ角ゴ Pro W3"/>
                </a:rPr>
                <a:t>programmes à fortes dépendances.</a:t>
              </a:r>
            </a:p>
            <a:p>
              <a:pPr marL="457560" indent="-457200" algn="just">
                <a:spcBef>
                  <a:spcPts val="601"/>
                </a:spcBef>
                <a:buClr>
                  <a:srgbClr val="D1214B"/>
                </a:buClr>
                <a:buAutoNum type="arabicPeriod"/>
              </a:pPr>
              <a:r>
                <a:rPr lang="fr-FR" sz="2400" b="0" strike="noStrike" spc="-1" dirty="0">
                  <a:solidFill>
                    <a:srgbClr val="595959"/>
                  </a:solidFill>
                  <a:latin typeface="Century Gothic"/>
                  <a:ea typeface="ヒラギノ角ゴ Pro W3"/>
                </a:rPr>
                <a:t>Ces programmes sont multiples (enregistrement BBB, tests automatisés sur rendus </a:t>
              </a:r>
              <a:r>
                <a:rPr lang="fr-FR" sz="2400" spc="-1" dirty="0">
                  <a:solidFill>
                    <a:srgbClr val="595959"/>
                  </a:solidFill>
                  <a:latin typeface="Century Gothic"/>
                  <a:ea typeface="ヒラギノ角ゴ Pro W3"/>
                </a:rPr>
                <a:t>M</a:t>
              </a:r>
              <a:r>
                <a:rPr lang="fr-FR" sz="2400" b="0" strike="noStrike" spc="-1" dirty="0">
                  <a:solidFill>
                    <a:srgbClr val="595959"/>
                  </a:solidFill>
                  <a:latin typeface="Century Gothic"/>
                  <a:ea typeface="ヒラギノ角ゴ Pro W3"/>
                </a:rPr>
                <a:t>oodle, extraction de rendus avec ajout du nom…), ces divers programmes sero</a:t>
              </a:r>
              <a:r>
                <a:rPr lang="fr-FR" sz="2400" spc="-1" dirty="0">
                  <a:solidFill>
                    <a:srgbClr val="595959"/>
                  </a:solidFill>
                  <a:latin typeface="Century Gothic"/>
                  <a:ea typeface="ヒラギノ角ゴ Pro W3"/>
                </a:rPr>
                <a:t>nt </a:t>
              </a:r>
              <a:r>
                <a:rPr lang="fr-FR" sz="2400" b="1" spc="-1" dirty="0">
                  <a:solidFill>
                    <a:srgbClr val="595959"/>
                  </a:solidFill>
                  <a:latin typeface="Century Gothic"/>
                  <a:ea typeface="ヒラギノ角ゴ Pro W3"/>
                </a:rPr>
                <a:t>disponibles sur l’interface web </a:t>
              </a:r>
              <a:r>
                <a:rPr lang="fr-FR" sz="2400" b="1" spc="-1" dirty="0" err="1">
                  <a:solidFill>
                    <a:srgbClr val="595959"/>
                  </a:solidFill>
                  <a:latin typeface="Century Gothic"/>
                  <a:ea typeface="ヒラギノ角ゴ Pro W3"/>
                </a:rPr>
                <a:t>DockerINT</a:t>
              </a:r>
              <a:r>
                <a:rPr lang="fr-FR" sz="2400" b="1" strike="noStrike" spc="-1" dirty="0">
                  <a:solidFill>
                    <a:srgbClr val="595959"/>
                  </a:solidFill>
                  <a:latin typeface="Century Gothic"/>
                  <a:ea typeface="ヒラギノ角ゴ Pro W3"/>
                </a:rPr>
                <a:t>.</a:t>
              </a:r>
              <a:endParaRPr lang="fr-FR" sz="2400" b="1" spc="-1" dirty="0">
                <a:latin typeface="Arial"/>
              </a:endParaRPr>
            </a:p>
            <a:p>
              <a:pPr marL="457560" indent="-457200" algn="just">
                <a:spcBef>
                  <a:spcPts val="601"/>
                </a:spcBef>
                <a:buClr>
                  <a:srgbClr val="D1214B"/>
                </a:buClr>
                <a:buAutoNum type="arabicPeriod"/>
              </a:pPr>
              <a:r>
                <a:rPr lang="fr-FR" sz="2400" b="0" strike="noStrike" spc="-1" dirty="0" err="1">
                  <a:solidFill>
                    <a:srgbClr val="595959"/>
                  </a:solidFill>
                  <a:latin typeface="Century Gothic"/>
                  <a:ea typeface="ヒラギノ角ゴ Pro W3"/>
                </a:rPr>
                <a:t>DockerINT</a:t>
              </a:r>
              <a:r>
                <a:rPr lang="fr-FR" sz="2400" b="0" strike="noStrike" spc="-1" dirty="0">
                  <a:solidFill>
                    <a:srgbClr val="595959"/>
                  </a:solidFill>
                  <a:latin typeface="Century Gothic"/>
                  <a:ea typeface="ヒラギノ角ゴ Pro W3"/>
                </a:rPr>
                <a:t> </a:t>
              </a:r>
              <a:r>
                <a:rPr lang="fr-FR" sz="2400" b="1" strike="noStrike" spc="-1" dirty="0">
                  <a:solidFill>
                    <a:srgbClr val="595959"/>
                  </a:solidFill>
                  <a:latin typeface="Century Gothic"/>
                  <a:ea typeface="ヒラギノ角ゴ Pro W3"/>
                </a:rPr>
                <a:t>gère les programmes et leurs dépendances à distance</a:t>
              </a:r>
              <a:r>
                <a:rPr lang="fr-FR" sz="2400" b="0" strike="noStrike" spc="-1" dirty="0">
                  <a:solidFill>
                    <a:srgbClr val="595959"/>
                  </a:solidFill>
                  <a:latin typeface="Century Gothic"/>
                  <a:ea typeface="ヒラギノ角ゴ Pro W3"/>
                </a:rPr>
                <a:t>, plus de problème de compatibilité machine-programme ni de besoin d’installer des programmes. On a donc une meilleure utilisation de sa machine.</a:t>
              </a:r>
              <a:endParaRPr lang="fr-FR" sz="2400" b="0" strike="noStrike" spc="-1" dirty="0">
                <a:latin typeface="Arial"/>
              </a:endParaRPr>
            </a:p>
          </p:txBody>
        </p:sp>
      </p:grpSp>
      <p:grpSp>
        <p:nvGrpSpPr>
          <p:cNvPr id="58" name="Group 13"/>
          <p:cNvGrpSpPr/>
          <p:nvPr/>
        </p:nvGrpSpPr>
        <p:grpSpPr>
          <a:xfrm>
            <a:off x="13271760" y="14808600"/>
            <a:ext cx="8326080" cy="7097766"/>
            <a:chOff x="13271760" y="14808600"/>
            <a:chExt cx="8326080" cy="7097766"/>
          </a:xfrm>
        </p:grpSpPr>
        <p:sp>
          <p:nvSpPr>
            <p:cNvPr id="59" name="CustomShape 14"/>
            <p:cNvSpPr/>
            <p:nvPr/>
          </p:nvSpPr>
          <p:spPr>
            <a:xfrm>
              <a:off x="13271760" y="15437160"/>
              <a:ext cx="8326080" cy="596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tabLst>
                  <a:tab pos="0" algn="l"/>
                </a:tabLst>
              </a:pPr>
              <a:r>
                <a:rPr lang="fr-FR" sz="2400" b="0" strike="noStrike" cap="all" spc="-1">
                  <a:solidFill>
                    <a:srgbClr val="062F66"/>
                  </a:solidFill>
                  <a:latin typeface="Century Gothic"/>
                  <a:ea typeface="Aktiv Grotesk Light"/>
                </a:rPr>
                <a:t>Implémentation d’une interface web intuitive</a:t>
              </a:r>
              <a:endParaRPr lang="fr-FR" sz="2400" b="0" strike="noStrike" spc="-1">
                <a:latin typeface="Arial"/>
              </a:endParaRPr>
            </a:p>
          </p:txBody>
        </p:sp>
        <p:grpSp>
          <p:nvGrpSpPr>
            <p:cNvPr id="60" name="Group 15"/>
            <p:cNvGrpSpPr/>
            <p:nvPr/>
          </p:nvGrpSpPr>
          <p:grpSpPr>
            <a:xfrm>
              <a:off x="13271760" y="14808600"/>
              <a:ext cx="8207502" cy="7097766"/>
              <a:chOff x="13271760" y="14808600"/>
              <a:chExt cx="8207502" cy="7097766"/>
            </a:xfrm>
          </p:grpSpPr>
          <p:sp>
            <p:nvSpPr>
              <p:cNvPr id="61" name="CustomShape 16"/>
              <p:cNvSpPr/>
              <p:nvPr/>
            </p:nvSpPr>
            <p:spPr>
              <a:xfrm>
                <a:off x="13271760" y="14808600"/>
                <a:ext cx="7128360" cy="483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80000"/>
                  </a:lnSpc>
                </a:pPr>
                <a:r>
                  <a:rPr lang="fr-FR" sz="4400" b="1" strike="noStrike" cap="all" spc="-100" dirty="0">
                    <a:solidFill>
                      <a:srgbClr val="062F66"/>
                    </a:solidFill>
                    <a:latin typeface="Century Gothic"/>
                    <a:ea typeface="Century Gothic"/>
                  </a:rPr>
                  <a:t>Une interface accessible</a:t>
                </a:r>
                <a:endParaRPr lang="fr-FR" sz="4400" b="0" strike="noStrike" spc="-1" dirty="0">
                  <a:latin typeface="Arial"/>
                </a:endParaRPr>
              </a:p>
            </p:txBody>
          </p:sp>
          <p:sp>
            <p:nvSpPr>
              <p:cNvPr id="62" name="CustomShape 17"/>
              <p:cNvSpPr/>
              <p:nvPr/>
            </p:nvSpPr>
            <p:spPr>
              <a:xfrm>
                <a:off x="13271760" y="16260120"/>
                <a:ext cx="8207502" cy="564624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457560" indent="-457200" algn="just">
                  <a:spcBef>
                    <a:spcPts val="601"/>
                  </a:spcBef>
                  <a:buClr>
                    <a:srgbClr val="D1214B"/>
                  </a:buClr>
                  <a:buFontTx/>
                  <a:buAutoNum type="arabicPeriod"/>
                </a:pPr>
                <a:r>
                  <a:rPr lang="fr-FR" sz="2400" b="0" strike="noStrike" spc="-1" dirty="0">
                    <a:solidFill>
                      <a:srgbClr val="595959"/>
                    </a:solidFill>
                    <a:latin typeface="Century Gothic"/>
                    <a:ea typeface="ヒラギノ角ゴ Pro W3"/>
                  </a:rPr>
                  <a:t>La première étape de notre projet a consisté à </a:t>
                </a:r>
                <a:r>
                  <a:rPr lang="fr-FR" sz="2400" b="1" strike="noStrike" spc="-1" dirty="0">
                    <a:solidFill>
                      <a:srgbClr val="595959"/>
                    </a:solidFill>
                    <a:latin typeface="Century Gothic"/>
                    <a:ea typeface="ヒラギノ角ゴ Pro W3"/>
                  </a:rPr>
                  <a:t>créer une interface web intuitive</a:t>
                </a:r>
                <a:r>
                  <a:rPr lang="fr-FR" sz="2400" b="0" strike="noStrike" spc="-1" dirty="0">
                    <a:solidFill>
                      <a:srgbClr val="595959"/>
                    </a:solidFill>
                    <a:latin typeface="Century Gothic"/>
                    <a:ea typeface="ヒラギノ角ゴ Pro W3"/>
                  </a:rPr>
                  <a:t>, disponible à terme sur Moodle, permettant de rechercher, lancer  des taches et  d’en récupérer </a:t>
                </a:r>
                <a:r>
                  <a:rPr lang="fr-FR" sz="2400" spc="-1" dirty="0">
                    <a:solidFill>
                      <a:srgbClr val="595959"/>
                    </a:solidFill>
                    <a:latin typeface="Century Gothic"/>
                    <a:ea typeface="ヒラギノ角ゴ Pro W3"/>
                  </a:rPr>
                  <a:t>l</a:t>
                </a:r>
                <a:r>
                  <a:rPr lang="fr-FR" sz="2400" b="0" strike="noStrike" spc="-1" dirty="0">
                    <a:solidFill>
                      <a:srgbClr val="595959"/>
                    </a:solidFill>
                    <a:latin typeface="Century Gothic"/>
                    <a:ea typeface="ヒラギノ角ゴ Pro W3"/>
                  </a:rPr>
                  <a:t>es résultats.</a:t>
                </a:r>
              </a:p>
              <a:p>
                <a:pPr marL="457560" indent="-457200" algn="just">
                  <a:spcBef>
                    <a:spcPts val="601"/>
                  </a:spcBef>
                  <a:buClr>
                    <a:srgbClr val="D1214B"/>
                  </a:buClr>
                  <a:buFontTx/>
                  <a:buAutoNum type="arabicPeriod"/>
                </a:pPr>
                <a:r>
                  <a:rPr lang="fr-FR" sz="2400" spc="-1" dirty="0">
                    <a:solidFill>
                      <a:srgbClr val="595959"/>
                    </a:solidFill>
                    <a:latin typeface="Century Gothic"/>
                    <a:ea typeface="ヒラギノ角ゴ Pro W3"/>
                  </a:rPr>
                  <a:t>Cette interface nécessite une connexion, celle-ci sera possible par </a:t>
                </a:r>
                <a:r>
                  <a:rPr lang="fr-FR" sz="2400" i="1" spc="-1" dirty="0" err="1">
                    <a:solidFill>
                      <a:srgbClr val="595959"/>
                    </a:solidFill>
                    <a:latin typeface="Century Gothic"/>
                    <a:ea typeface="ヒラギノ角ゴ Pro W3"/>
                  </a:rPr>
                  <a:t>Shibboleth</a:t>
                </a:r>
                <a:r>
                  <a:rPr lang="fr-FR" sz="2400" spc="-1" dirty="0">
                    <a:solidFill>
                      <a:srgbClr val="595959"/>
                    </a:solidFill>
                    <a:latin typeface="Century Gothic"/>
                    <a:ea typeface="ヒラギノ角ゴ Pro W3"/>
                  </a:rPr>
                  <a:t> grâce au </a:t>
                </a:r>
                <a:r>
                  <a:rPr lang="fr-FR" sz="2400" b="1" i="1" spc="-1" dirty="0">
                    <a:solidFill>
                      <a:srgbClr val="595959"/>
                    </a:solidFill>
                    <a:latin typeface="Century Gothic"/>
                    <a:ea typeface="ヒラギノ角ゴ Pro W3"/>
                  </a:rPr>
                  <a:t>Central </a:t>
                </a:r>
                <a:r>
                  <a:rPr lang="fr-FR" sz="2400" b="1" i="1" spc="-1" dirty="0" err="1">
                    <a:solidFill>
                      <a:srgbClr val="595959"/>
                    </a:solidFill>
                    <a:latin typeface="Century Gothic"/>
                    <a:ea typeface="ヒラギノ角ゴ Pro W3"/>
                  </a:rPr>
                  <a:t>Authentication</a:t>
                </a:r>
                <a:r>
                  <a:rPr lang="fr-FR" sz="2400" b="1" i="1" spc="-1" dirty="0">
                    <a:solidFill>
                      <a:srgbClr val="595959"/>
                    </a:solidFill>
                    <a:latin typeface="Century Gothic"/>
                    <a:ea typeface="ヒラギノ角ゴ Pro W3"/>
                  </a:rPr>
                  <a:t> Service</a:t>
                </a:r>
                <a:r>
                  <a:rPr lang="fr-FR" sz="2400" b="1" spc="-1" dirty="0">
                    <a:solidFill>
                      <a:srgbClr val="595959"/>
                    </a:solidFill>
                    <a:latin typeface="Century Gothic"/>
                    <a:ea typeface="ヒラギノ角ゴ Pro W3"/>
                  </a:rPr>
                  <a:t> (CAS) </a:t>
                </a:r>
                <a:r>
                  <a:rPr lang="fr-FR" sz="2400" spc="-1" dirty="0">
                    <a:solidFill>
                      <a:srgbClr val="595959"/>
                    </a:solidFill>
                    <a:latin typeface="Century Gothic"/>
                    <a:ea typeface="ヒラギノ角ゴ Pro W3"/>
                  </a:rPr>
                  <a:t>de nos écoles.</a:t>
                </a:r>
              </a:p>
              <a:p>
                <a:pPr marL="457560" indent="-457200" algn="just">
                  <a:spcBef>
                    <a:spcPts val="601"/>
                  </a:spcBef>
                  <a:buClr>
                    <a:srgbClr val="D1214B"/>
                  </a:buClr>
                  <a:buFontTx/>
                  <a:buAutoNum type="arabicPeriod"/>
                </a:pPr>
                <a:r>
                  <a:rPr lang="fr-FR" sz="2400" spc="-1" dirty="0">
                    <a:solidFill>
                      <a:srgbClr val="595959"/>
                    </a:solidFill>
                    <a:latin typeface="Century Gothic"/>
                    <a:ea typeface="ヒラギノ角ゴ Pro W3"/>
                  </a:rPr>
                  <a:t>À terme l’interface permettra aussi aux professeurs de </a:t>
                </a:r>
                <a:r>
                  <a:rPr lang="fr-FR" sz="2400" b="1" spc="-1" dirty="0">
                    <a:solidFill>
                      <a:srgbClr val="595959"/>
                    </a:solidFill>
                    <a:latin typeface="Century Gothic"/>
                    <a:ea typeface="ヒラギノ角ゴ Pro W3"/>
                  </a:rPr>
                  <a:t>rajouter leurs propres containers Docker </a:t>
                </a:r>
                <a:r>
                  <a:rPr lang="fr-FR" sz="2400" spc="-1" dirty="0">
                    <a:solidFill>
                      <a:srgbClr val="595959"/>
                    </a:solidFill>
                    <a:latin typeface="Century Gothic"/>
                    <a:ea typeface="ヒラギノ角ゴ Pro W3"/>
                  </a:rPr>
                  <a:t>en tant que tache </a:t>
                </a:r>
                <a:r>
                  <a:rPr lang="fr-FR" sz="2400" spc="-1" dirty="0" err="1">
                    <a:solidFill>
                      <a:srgbClr val="595959"/>
                    </a:solidFill>
                    <a:latin typeface="Century Gothic"/>
                    <a:ea typeface="ヒラギノ角ゴ Pro W3"/>
                  </a:rPr>
                  <a:t>DockerINT</a:t>
                </a:r>
                <a:r>
                  <a:rPr lang="fr-FR" sz="2400" spc="-1" dirty="0">
                    <a:solidFill>
                      <a:srgbClr val="595959"/>
                    </a:solidFill>
                    <a:latin typeface="Century Gothic"/>
                    <a:ea typeface="ヒラギノ角ゴ Pro W3"/>
                  </a:rPr>
                  <a:t> disponible sur la plateforme web.</a:t>
                </a:r>
              </a:p>
              <a:p>
                <a:pPr marL="360" algn="just">
                  <a:spcBef>
                    <a:spcPts val="601"/>
                  </a:spcBef>
                  <a:buClr>
                    <a:srgbClr val="D1214B"/>
                  </a:buClr>
                </a:pPr>
                <a:endParaRPr lang="fr-FR" sz="2400" spc="-1" dirty="0">
                  <a:solidFill>
                    <a:srgbClr val="595959"/>
                  </a:solidFill>
                  <a:latin typeface="Century Gothic"/>
                  <a:ea typeface="ヒラギノ角ゴ Pro W3"/>
                </a:endParaRPr>
              </a:p>
              <a:p>
                <a:pPr marL="457560" indent="-457200" algn="just">
                  <a:spcBef>
                    <a:spcPts val="601"/>
                  </a:spcBef>
                  <a:buClr>
                    <a:srgbClr val="D1214B"/>
                  </a:buClr>
                  <a:buFontTx/>
                  <a:buAutoNum type="arabicPeriod"/>
                </a:pPr>
                <a:endParaRPr lang="fr-FR" sz="2400" b="0" strike="noStrike" spc="-1" dirty="0">
                  <a:solidFill>
                    <a:srgbClr val="595959"/>
                  </a:solidFill>
                  <a:latin typeface="Century Gothic"/>
                  <a:ea typeface="ヒラギノ角ゴ Pro W3"/>
                </a:endParaRPr>
              </a:p>
              <a:p>
                <a:pPr marL="457560" indent="-457200" algn="just">
                  <a:spcBef>
                    <a:spcPts val="601"/>
                  </a:spcBef>
                  <a:buClr>
                    <a:srgbClr val="D1214B"/>
                  </a:buClr>
                  <a:buFontTx/>
                  <a:buAutoNum type="arabicPeriod"/>
                </a:pPr>
                <a:endParaRPr lang="fr-FR" sz="2400" b="0" strike="noStrike" spc="-1" dirty="0">
                  <a:solidFill>
                    <a:srgbClr val="595959"/>
                  </a:solidFill>
                  <a:latin typeface="Century Gothic"/>
                  <a:ea typeface="ヒラギノ角ゴ Pro W3"/>
                </a:endParaRPr>
              </a:p>
            </p:txBody>
          </p:sp>
        </p:grpSp>
      </p:grpSp>
      <p:grpSp>
        <p:nvGrpSpPr>
          <p:cNvPr id="64" name="Group 19"/>
          <p:cNvGrpSpPr/>
          <p:nvPr/>
        </p:nvGrpSpPr>
        <p:grpSpPr>
          <a:xfrm>
            <a:off x="5220000" y="21003840"/>
            <a:ext cx="10800000" cy="8393624"/>
            <a:chOff x="5220000" y="21003840"/>
            <a:chExt cx="10800000" cy="8393624"/>
          </a:xfrm>
        </p:grpSpPr>
        <p:sp>
          <p:nvSpPr>
            <p:cNvPr id="65" name="CustomShape 20"/>
            <p:cNvSpPr/>
            <p:nvPr/>
          </p:nvSpPr>
          <p:spPr>
            <a:xfrm>
              <a:off x="5220000" y="21003840"/>
              <a:ext cx="10800000" cy="483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80000"/>
                </a:lnSpc>
              </a:pPr>
              <a:r>
                <a:rPr lang="fr-FR" sz="4400" b="1" strike="noStrike" cap="all" spc="-100">
                  <a:solidFill>
                    <a:srgbClr val="062F66"/>
                  </a:solidFill>
                  <a:latin typeface="Century Gothic"/>
                  <a:ea typeface="Century Gothic"/>
                </a:rPr>
                <a:t>Un serveur distant fonctionnel</a:t>
              </a:r>
              <a:endParaRPr lang="fr-FR" sz="4400" b="0" strike="noStrike" spc="-1">
                <a:latin typeface="Arial"/>
              </a:endParaRPr>
            </a:p>
          </p:txBody>
        </p:sp>
        <p:grpSp>
          <p:nvGrpSpPr>
            <p:cNvPr id="66" name="Group 21"/>
            <p:cNvGrpSpPr/>
            <p:nvPr/>
          </p:nvGrpSpPr>
          <p:grpSpPr>
            <a:xfrm>
              <a:off x="5220000" y="21632400"/>
              <a:ext cx="7128360" cy="7765064"/>
              <a:chOff x="5220000" y="21632400"/>
              <a:chExt cx="7128360" cy="7765064"/>
            </a:xfrm>
          </p:grpSpPr>
          <p:sp>
            <p:nvSpPr>
              <p:cNvPr id="67" name="CustomShape 22"/>
              <p:cNvSpPr/>
              <p:nvPr/>
            </p:nvSpPr>
            <p:spPr>
              <a:xfrm>
                <a:off x="5220000" y="21632400"/>
                <a:ext cx="7128360" cy="596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oAutofit/>
              </a:bodyPr>
              <a:lstStyle/>
              <a:p>
                <a:pPr>
                  <a:lnSpc>
                    <a:spcPct val="100000"/>
                  </a:lnSpc>
                  <a:tabLst>
                    <a:tab pos="0" algn="l"/>
                  </a:tabLst>
                </a:pPr>
                <a:r>
                  <a:rPr lang="fr-FR" sz="2400" b="0" strike="noStrike" cap="all" spc="-1">
                    <a:solidFill>
                      <a:srgbClr val="062F66"/>
                    </a:solidFill>
                    <a:latin typeface="Century Gothic"/>
                    <a:ea typeface="Aktiv Grotesk Light"/>
                  </a:rPr>
                  <a:t>Mise en place d’un serveur distant </a:t>
                </a:r>
                <a:endParaRPr lang="fr-FR" sz="2400" b="0" strike="noStrike" spc="-1">
                  <a:latin typeface="Arial"/>
                </a:endParaRPr>
              </a:p>
            </p:txBody>
          </p:sp>
          <p:sp>
            <p:nvSpPr>
              <p:cNvPr id="68" name="CustomShape 23"/>
              <p:cNvSpPr/>
              <p:nvPr/>
            </p:nvSpPr>
            <p:spPr>
              <a:xfrm>
                <a:off x="5220000" y="22196946"/>
                <a:ext cx="7128360" cy="720051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marL="457560" indent="-457200" algn="just">
                  <a:spcBef>
                    <a:spcPts val="601"/>
                  </a:spcBef>
                  <a:buClr>
                    <a:srgbClr val="D1214B"/>
                  </a:buClr>
                  <a:buFontTx/>
                  <a:buAutoNum type="arabicPeriod"/>
                </a:pPr>
                <a:r>
                  <a:rPr lang="fr-FR" sz="2400" b="0" strike="noStrike" spc="-1" dirty="0">
                    <a:solidFill>
                      <a:srgbClr val="595959"/>
                    </a:solidFill>
                    <a:latin typeface="Century Gothic"/>
                    <a:ea typeface="ヒラギノ角ゴ Pro W3"/>
                  </a:rPr>
                  <a:t>Le serveur permet d’effectuer les actions que l’on récupère depuis l’interface en fonction des interactions de l’utilisateur. C’est lui qui gère l’identification, le lancement des tâches et le retour des résultats des tâches. </a:t>
                </a:r>
              </a:p>
              <a:p>
                <a:pPr marL="457560" indent="-457200" algn="just">
                  <a:spcBef>
                    <a:spcPts val="601"/>
                  </a:spcBef>
                  <a:buClr>
                    <a:srgbClr val="D1214B"/>
                  </a:buClr>
                  <a:buFontTx/>
                  <a:buAutoNum type="arabicPeriod"/>
                </a:pPr>
                <a:r>
                  <a:rPr lang="fr-FR" sz="2400" spc="-1" dirty="0">
                    <a:solidFill>
                      <a:srgbClr val="595959"/>
                    </a:solidFill>
                    <a:latin typeface="Century Gothic"/>
                    <a:ea typeface="ヒラギノ角ゴ Pro W3"/>
                  </a:rPr>
                  <a:t>Le serveur étant distant cela permet à l’utilisateur de continuer à utiliser sa machine pour d’autres utilisations en parallèle. </a:t>
                </a:r>
              </a:p>
              <a:p>
                <a:pPr marL="457560" indent="-457200" algn="just">
                  <a:spcBef>
                    <a:spcPts val="601"/>
                  </a:spcBef>
                  <a:buClr>
                    <a:srgbClr val="D1214B"/>
                  </a:buClr>
                  <a:buFontTx/>
                  <a:buAutoNum type="arabicPeriod"/>
                </a:pPr>
                <a:r>
                  <a:rPr lang="fr-FR" sz="2400" b="1" spc="-1" dirty="0">
                    <a:solidFill>
                      <a:srgbClr val="595959"/>
                    </a:solidFill>
                    <a:latin typeface="Century Gothic"/>
                    <a:ea typeface="ヒラギノ角ゴ Pro W3"/>
                  </a:rPr>
                  <a:t>Le serveur se base sur des programmes libres </a:t>
                </a:r>
                <a:r>
                  <a:rPr lang="fr-FR" sz="2400" spc="-1" dirty="0">
                    <a:solidFill>
                      <a:srgbClr val="595959"/>
                    </a:solidFill>
                    <a:latin typeface="Century Gothic"/>
                    <a:ea typeface="ヒラギノ角ゴ Pro W3"/>
                  </a:rPr>
                  <a:t>tournant grâce à Docker (logiciel libre permettant de lancer des applications dans des conteneurs indépendants).</a:t>
                </a:r>
              </a:p>
              <a:p>
                <a:pPr marL="457560" indent="-457200" algn="just">
                  <a:spcBef>
                    <a:spcPts val="601"/>
                  </a:spcBef>
                  <a:buClr>
                    <a:srgbClr val="D1214B"/>
                  </a:buClr>
                  <a:buFontTx/>
                  <a:buAutoNum type="arabicPeriod"/>
                </a:pPr>
                <a:endParaRPr lang="fr-FR" sz="2400" spc="-1" dirty="0">
                  <a:solidFill>
                    <a:srgbClr val="595959"/>
                  </a:solidFill>
                  <a:latin typeface="Century Gothic"/>
                  <a:ea typeface="ヒラギノ角ゴ Pro W3"/>
                </a:endParaRPr>
              </a:p>
              <a:p>
                <a:pPr marL="360" algn="just">
                  <a:spcBef>
                    <a:spcPts val="601"/>
                  </a:spcBef>
                  <a:buClr>
                    <a:srgbClr val="D1214B"/>
                  </a:buClr>
                </a:pPr>
                <a:endParaRPr lang="fr-FR" sz="2400" spc="-1" dirty="0">
                  <a:solidFill>
                    <a:srgbClr val="595959"/>
                  </a:solidFill>
                  <a:latin typeface="Century Gothic"/>
                  <a:ea typeface="ヒラギノ角ゴ Pro W3"/>
                </a:endParaRPr>
              </a:p>
              <a:p>
                <a:pPr marL="457560" indent="-457200" algn="just">
                  <a:spcBef>
                    <a:spcPts val="601"/>
                  </a:spcBef>
                  <a:buClr>
                    <a:srgbClr val="D1214B"/>
                  </a:buClr>
                  <a:buFontTx/>
                  <a:buAutoNum type="arabicPeriod"/>
                </a:pPr>
                <a:endParaRPr lang="fr-FR" sz="2400" b="0" strike="noStrike" spc="-1" dirty="0">
                  <a:solidFill>
                    <a:srgbClr val="595959"/>
                  </a:solidFill>
                  <a:latin typeface="Century Gothic"/>
                  <a:ea typeface="ヒラギノ角ゴ Pro W3"/>
                </a:endParaRPr>
              </a:p>
              <a:p>
                <a:pPr marL="457560" indent="-457200" algn="just">
                  <a:spcBef>
                    <a:spcPts val="601"/>
                  </a:spcBef>
                  <a:buClr>
                    <a:srgbClr val="D1214B"/>
                  </a:buClr>
                  <a:buFontTx/>
                  <a:buAutoNum type="arabicPeriod"/>
                </a:pPr>
                <a:endParaRPr lang="fr-FR" sz="2400" b="0" strike="noStrike" spc="-1" dirty="0">
                  <a:solidFill>
                    <a:srgbClr val="595959"/>
                  </a:solidFill>
                  <a:latin typeface="Century Gothic"/>
                  <a:ea typeface="ヒラギノ角ゴ Pro W3"/>
                </a:endParaRPr>
              </a:p>
            </p:txBody>
          </p:sp>
        </p:grpSp>
      </p:grpSp>
      <p:pic>
        <p:nvPicPr>
          <p:cNvPr id="5" name="Image 4">
            <a:extLst>
              <a:ext uri="{FF2B5EF4-FFF2-40B4-BE49-F238E27FC236}">
                <a16:creationId xmlns:a16="http://schemas.microsoft.com/office/drawing/2014/main" id="{577A2B88-B909-5744-9145-CAE598229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2119" y="8582846"/>
            <a:ext cx="9367143" cy="4990691"/>
          </a:xfrm>
          <a:prstGeom prst="rect">
            <a:avLst/>
          </a:prstGeom>
        </p:spPr>
      </p:pic>
      <p:pic>
        <p:nvPicPr>
          <p:cNvPr id="7" name="Image 6">
            <a:extLst>
              <a:ext uri="{FF2B5EF4-FFF2-40B4-BE49-F238E27FC236}">
                <a16:creationId xmlns:a16="http://schemas.microsoft.com/office/drawing/2014/main" id="{798FDED2-97AD-A947-9EF3-F0AB9B8A1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978" y="16408556"/>
            <a:ext cx="4792043" cy="2579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Image 9">
            <a:extLst>
              <a:ext uri="{FF2B5EF4-FFF2-40B4-BE49-F238E27FC236}">
                <a16:creationId xmlns:a16="http://schemas.microsoft.com/office/drawing/2014/main" id="{709D2A9F-77ED-A543-94BC-3A82D0100356}"/>
              </a:ext>
            </a:extLst>
          </p:cNvPr>
          <p:cNvPicPr>
            <a:picLocks noChangeAspect="1"/>
          </p:cNvPicPr>
          <p:nvPr/>
        </p:nvPicPr>
        <p:blipFill>
          <a:blip r:embed="rId5"/>
          <a:stretch>
            <a:fillRect/>
          </a:stretch>
        </p:blipFill>
        <p:spPr>
          <a:xfrm>
            <a:off x="5246189" y="16361282"/>
            <a:ext cx="1050302" cy="1050302"/>
          </a:xfrm>
          <a:prstGeom prst="rect">
            <a:avLst/>
          </a:prstGeom>
        </p:spPr>
      </p:pic>
      <p:pic>
        <p:nvPicPr>
          <p:cNvPr id="11" name="Image 10">
            <a:extLst>
              <a:ext uri="{FF2B5EF4-FFF2-40B4-BE49-F238E27FC236}">
                <a16:creationId xmlns:a16="http://schemas.microsoft.com/office/drawing/2014/main" id="{90D2A57B-26D1-C342-BF29-E95C2B0466E5}"/>
              </a:ext>
            </a:extLst>
          </p:cNvPr>
          <p:cNvPicPr>
            <a:picLocks noChangeAspect="1"/>
          </p:cNvPicPr>
          <p:nvPr/>
        </p:nvPicPr>
        <p:blipFill>
          <a:blip r:embed="rId6"/>
          <a:stretch>
            <a:fillRect/>
          </a:stretch>
        </p:blipFill>
        <p:spPr>
          <a:xfrm>
            <a:off x="6845648" y="16352019"/>
            <a:ext cx="737732" cy="1040202"/>
          </a:xfrm>
          <a:prstGeom prst="rect">
            <a:avLst/>
          </a:prstGeom>
        </p:spPr>
      </p:pic>
      <p:pic>
        <p:nvPicPr>
          <p:cNvPr id="72" name="Image 71">
            <a:extLst>
              <a:ext uri="{FF2B5EF4-FFF2-40B4-BE49-F238E27FC236}">
                <a16:creationId xmlns:a16="http://schemas.microsoft.com/office/drawing/2014/main" id="{5C36E545-9190-F145-BDBB-7A3595A04A63}"/>
              </a:ext>
            </a:extLst>
          </p:cNvPr>
          <p:cNvPicPr>
            <a:picLocks noChangeAspect="1"/>
          </p:cNvPicPr>
          <p:nvPr/>
        </p:nvPicPr>
        <p:blipFill>
          <a:blip r:embed="rId7"/>
          <a:stretch>
            <a:fillRect/>
          </a:stretch>
        </p:blipFill>
        <p:spPr>
          <a:xfrm>
            <a:off x="7947570" y="16146809"/>
            <a:ext cx="5324189" cy="3204008"/>
          </a:xfrm>
          <a:prstGeom prst="rect">
            <a:avLst/>
          </a:prstGeom>
        </p:spPr>
      </p:pic>
      <p:pic>
        <p:nvPicPr>
          <p:cNvPr id="12" name="Image 11">
            <a:extLst>
              <a:ext uri="{FF2B5EF4-FFF2-40B4-BE49-F238E27FC236}">
                <a16:creationId xmlns:a16="http://schemas.microsoft.com/office/drawing/2014/main" id="{C21EA0F7-9C34-F841-8D4B-0324C512D4D9}"/>
              </a:ext>
            </a:extLst>
          </p:cNvPr>
          <p:cNvPicPr>
            <a:picLocks noChangeAspect="1"/>
          </p:cNvPicPr>
          <p:nvPr/>
        </p:nvPicPr>
        <p:blipFill>
          <a:blip r:embed="rId8"/>
          <a:stretch>
            <a:fillRect/>
          </a:stretch>
        </p:blipFill>
        <p:spPr>
          <a:xfrm>
            <a:off x="9779385" y="19179374"/>
            <a:ext cx="1781431" cy="1007621"/>
          </a:xfrm>
          <a:prstGeom prst="rect">
            <a:avLst/>
          </a:prstGeom>
        </p:spPr>
      </p:pic>
      <p:pic>
        <p:nvPicPr>
          <p:cNvPr id="13" name="Image 12">
            <a:extLst>
              <a:ext uri="{FF2B5EF4-FFF2-40B4-BE49-F238E27FC236}">
                <a16:creationId xmlns:a16="http://schemas.microsoft.com/office/drawing/2014/main" id="{2DA48A96-A69D-7E40-B7E1-053B2278E569}"/>
              </a:ext>
            </a:extLst>
          </p:cNvPr>
          <p:cNvPicPr>
            <a:picLocks noChangeAspect="1"/>
          </p:cNvPicPr>
          <p:nvPr/>
        </p:nvPicPr>
        <p:blipFill>
          <a:blip r:embed="rId9"/>
          <a:stretch>
            <a:fillRect/>
          </a:stretch>
        </p:blipFill>
        <p:spPr>
          <a:xfrm>
            <a:off x="11679921" y="19284937"/>
            <a:ext cx="864396" cy="919570"/>
          </a:xfrm>
          <a:prstGeom prst="rect">
            <a:avLst/>
          </a:prstGeom>
        </p:spPr>
      </p:pic>
      <p:pic>
        <p:nvPicPr>
          <p:cNvPr id="9" name="Image 8">
            <a:extLst>
              <a:ext uri="{FF2B5EF4-FFF2-40B4-BE49-F238E27FC236}">
                <a16:creationId xmlns:a16="http://schemas.microsoft.com/office/drawing/2014/main" id="{E2E7AD65-0D8D-B240-9E49-8617DC316C7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67784" y="17725949"/>
            <a:ext cx="4755862" cy="25719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3" name="Image 72">
            <a:extLst>
              <a:ext uri="{FF2B5EF4-FFF2-40B4-BE49-F238E27FC236}">
                <a16:creationId xmlns:a16="http://schemas.microsoft.com/office/drawing/2014/main" id="{542AC069-9C24-0A4A-9CB8-2E8F4BCDF7CF}"/>
              </a:ext>
            </a:extLst>
          </p:cNvPr>
          <p:cNvPicPr>
            <a:picLocks noChangeAspect="1"/>
          </p:cNvPicPr>
          <p:nvPr/>
        </p:nvPicPr>
        <p:blipFill>
          <a:blip r:embed="rId7"/>
          <a:stretch>
            <a:fillRect/>
          </a:stretch>
        </p:blipFill>
        <p:spPr>
          <a:xfrm>
            <a:off x="4478867" y="17471099"/>
            <a:ext cx="5300518" cy="3136767"/>
          </a:xfrm>
          <a:prstGeom prst="rect">
            <a:avLst/>
          </a:prstGeom>
        </p:spPr>
      </p:pic>
      <p:pic>
        <p:nvPicPr>
          <p:cNvPr id="16" name="Image 15">
            <a:extLst>
              <a:ext uri="{FF2B5EF4-FFF2-40B4-BE49-F238E27FC236}">
                <a16:creationId xmlns:a16="http://schemas.microsoft.com/office/drawing/2014/main" id="{D33F3A97-E52D-7242-ACE9-1A969E2F7F8F}"/>
              </a:ext>
            </a:extLst>
          </p:cNvPr>
          <p:cNvPicPr>
            <a:picLocks noChangeAspect="1"/>
          </p:cNvPicPr>
          <p:nvPr/>
        </p:nvPicPr>
        <p:blipFill rotWithShape="1">
          <a:blip r:embed="rId11">
            <a:extLst>
              <a:ext uri="{28A0092B-C50C-407E-A947-70E740481C1C}">
                <a14:useLocalDpi xmlns:a14="http://schemas.microsoft.com/office/drawing/2010/main" val="0"/>
              </a:ext>
            </a:extLst>
          </a:blip>
          <a:srcRect l="9834" t="8942" r="12394" b="43759"/>
          <a:stretch/>
        </p:blipFill>
        <p:spPr>
          <a:xfrm>
            <a:off x="13246690" y="23917770"/>
            <a:ext cx="3479269" cy="800100"/>
          </a:xfrm>
          <a:prstGeom prst="rect">
            <a:avLst/>
          </a:prstGeom>
        </p:spPr>
      </p:pic>
      <p:pic>
        <p:nvPicPr>
          <p:cNvPr id="17" name="Image 16">
            <a:extLst>
              <a:ext uri="{FF2B5EF4-FFF2-40B4-BE49-F238E27FC236}">
                <a16:creationId xmlns:a16="http://schemas.microsoft.com/office/drawing/2014/main" id="{4942B876-9818-654B-A80D-96AFED4D193D}"/>
              </a:ext>
            </a:extLst>
          </p:cNvPr>
          <p:cNvPicPr>
            <a:picLocks noChangeAspect="1"/>
          </p:cNvPicPr>
          <p:nvPr/>
        </p:nvPicPr>
        <p:blipFill>
          <a:blip r:embed="rId12"/>
          <a:stretch>
            <a:fillRect/>
          </a:stretch>
        </p:blipFill>
        <p:spPr>
          <a:xfrm>
            <a:off x="17460000" y="22196946"/>
            <a:ext cx="3449425" cy="582263"/>
          </a:xfrm>
          <a:prstGeom prst="rect">
            <a:avLst/>
          </a:prstGeom>
        </p:spPr>
      </p:pic>
      <p:sp>
        <p:nvSpPr>
          <p:cNvPr id="19" name="ZoneTexte 18">
            <a:extLst>
              <a:ext uri="{FF2B5EF4-FFF2-40B4-BE49-F238E27FC236}">
                <a16:creationId xmlns:a16="http://schemas.microsoft.com/office/drawing/2014/main" id="{A5D50297-31A3-6946-BC2D-45521E6A5D1D}"/>
              </a:ext>
            </a:extLst>
          </p:cNvPr>
          <p:cNvSpPr txBox="1"/>
          <p:nvPr/>
        </p:nvSpPr>
        <p:spPr>
          <a:xfrm>
            <a:off x="13379981" y="22337476"/>
            <a:ext cx="4443979" cy="430887"/>
          </a:xfrm>
          <a:prstGeom prst="rect">
            <a:avLst/>
          </a:prstGeom>
          <a:noFill/>
        </p:spPr>
        <p:txBody>
          <a:bodyPr wrap="square" rtlCol="0">
            <a:spAutoFit/>
          </a:bodyPr>
          <a:lstStyle/>
          <a:p>
            <a:r>
              <a:rPr lang="fr-FR" sz="2200" dirty="0">
                <a:solidFill>
                  <a:srgbClr val="D1204B"/>
                </a:solidFill>
                <a:latin typeface="Century Gothic" panose="020B0502020202020204" pitchFamily="34" charset="0"/>
              </a:rPr>
              <a:t>Le serveur est hébergé chez</a:t>
            </a:r>
          </a:p>
        </p:txBody>
      </p:sp>
      <p:sp>
        <p:nvSpPr>
          <p:cNvPr id="74" name="ZoneTexte 73">
            <a:extLst>
              <a:ext uri="{FF2B5EF4-FFF2-40B4-BE49-F238E27FC236}">
                <a16:creationId xmlns:a16="http://schemas.microsoft.com/office/drawing/2014/main" id="{D79BA6A0-B743-6149-9292-15AB0BE5D8C1}"/>
              </a:ext>
            </a:extLst>
          </p:cNvPr>
          <p:cNvSpPr txBox="1"/>
          <p:nvPr/>
        </p:nvSpPr>
        <p:spPr>
          <a:xfrm>
            <a:off x="13379981" y="23119381"/>
            <a:ext cx="7308319" cy="430887"/>
          </a:xfrm>
          <a:prstGeom prst="rect">
            <a:avLst/>
          </a:prstGeom>
          <a:noFill/>
        </p:spPr>
        <p:txBody>
          <a:bodyPr wrap="square" rtlCol="0">
            <a:spAutoFit/>
          </a:bodyPr>
          <a:lstStyle/>
          <a:p>
            <a:r>
              <a:rPr lang="fr-FR" sz="2200" dirty="0">
                <a:solidFill>
                  <a:srgbClr val="D1204B"/>
                </a:solidFill>
                <a:latin typeface="Century Gothic" panose="020B0502020202020204" pitchFamily="34" charset="0"/>
              </a:rPr>
              <a:t>Et utilise les technologies back-end suivantes :</a:t>
            </a:r>
          </a:p>
        </p:txBody>
      </p:sp>
      <p:pic>
        <p:nvPicPr>
          <p:cNvPr id="20" name="Image 19">
            <a:extLst>
              <a:ext uri="{FF2B5EF4-FFF2-40B4-BE49-F238E27FC236}">
                <a16:creationId xmlns:a16="http://schemas.microsoft.com/office/drawing/2014/main" id="{100D209B-6AA5-1A47-BD0B-D0F1269473FB}"/>
              </a:ext>
            </a:extLst>
          </p:cNvPr>
          <p:cNvPicPr>
            <a:picLocks noChangeAspect="1"/>
          </p:cNvPicPr>
          <p:nvPr/>
        </p:nvPicPr>
        <p:blipFill>
          <a:blip r:embed="rId13"/>
          <a:stretch>
            <a:fillRect/>
          </a:stretch>
        </p:blipFill>
        <p:spPr>
          <a:xfrm>
            <a:off x="13379981" y="24591436"/>
            <a:ext cx="3479269" cy="1739635"/>
          </a:xfrm>
          <a:prstGeom prst="rect">
            <a:avLst/>
          </a:prstGeom>
        </p:spPr>
      </p:pic>
      <p:pic>
        <p:nvPicPr>
          <p:cNvPr id="21" name="Image 20">
            <a:extLst>
              <a:ext uri="{FF2B5EF4-FFF2-40B4-BE49-F238E27FC236}">
                <a16:creationId xmlns:a16="http://schemas.microsoft.com/office/drawing/2014/main" id="{0DB0729D-258B-DC4D-A18F-306693E29607}"/>
              </a:ext>
            </a:extLst>
          </p:cNvPr>
          <p:cNvPicPr>
            <a:picLocks noChangeAspect="1"/>
          </p:cNvPicPr>
          <p:nvPr/>
        </p:nvPicPr>
        <p:blipFill>
          <a:blip r:embed="rId14"/>
          <a:stretch>
            <a:fillRect/>
          </a:stretch>
        </p:blipFill>
        <p:spPr>
          <a:xfrm>
            <a:off x="13271758" y="25807748"/>
            <a:ext cx="3595215" cy="2198812"/>
          </a:xfrm>
          <a:prstGeom prst="rect">
            <a:avLst/>
          </a:prstGeom>
        </p:spPr>
      </p:pic>
      <p:sp>
        <p:nvSpPr>
          <p:cNvPr id="75" name="ZoneTexte 74">
            <a:extLst>
              <a:ext uri="{FF2B5EF4-FFF2-40B4-BE49-F238E27FC236}">
                <a16:creationId xmlns:a16="http://schemas.microsoft.com/office/drawing/2014/main" id="{355E063E-6632-0D46-9D7B-D7E3A7076FD9}"/>
              </a:ext>
            </a:extLst>
          </p:cNvPr>
          <p:cNvSpPr txBox="1"/>
          <p:nvPr/>
        </p:nvSpPr>
        <p:spPr>
          <a:xfrm>
            <a:off x="16992541" y="23933099"/>
            <a:ext cx="4443979" cy="769441"/>
          </a:xfrm>
          <a:prstGeom prst="rect">
            <a:avLst/>
          </a:prstGeom>
          <a:noFill/>
        </p:spPr>
        <p:txBody>
          <a:bodyPr wrap="square" rtlCol="0">
            <a:spAutoFit/>
          </a:bodyPr>
          <a:lstStyle/>
          <a:p>
            <a:r>
              <a:rPr lang="fr-FR" sz="2200" dirty="0">
                <a:solidFill>
                  <a:srgbClr val="D1204B"/>
                </a:solidFill>
                <a:latin typeface="Century Gothic" panose="020B0502020202020204" pitchFamily="34" charset="0"/>
              </a:rPr>
              <a:t>Pour le batch-</a:t>
            </a:r>
            <a:r>
              <a:rPr lang="fr-FR" sz="2200" dirty="0" err="1">
                <a:solidFill>
                  <a:srgbClr val="D1204B"/>
                </a:solidFill>
                <a:latin typeface="Century Gothic" panose="020B0502020202020204" pitchFamily="34" charset="0"/>
              </a:rPr>
              <a:t>processing</a:t>
            </a:r>
            <a:r>
              <a:rPr lang="fr-FR" sz="2200" dirty="0">
                <a:solidFill>
                  <a:srgbClr val="D1204B"/>
                </a:solidFill>
                <a:latin typeface="Century Gothic" panose="020B0502020202020204" pitchFamily="34" charset="0"/>
              </a:rPr>
              <a:t> </a:t>
            </a:r>
          </a:p>
          <a:p>
            <a:r>
              <a:rPr lang="fr-FR" sz="2200" dirty="0">
                <a:solidFill>
                  <a:srgbClr val="D1204B"/>
                </a:solidFill>
                <a:latin typeface="Century Gothic" panose="020B0502020202020204" pitchFamily="34" charset="0"/>
              </a:rPr>
              <a:t>de containers docker</a:t>
            </a:r>
          </a:p>
        </p:txBody>
      </p:sp>
      <p:sp>
        <p:nvSpPr>
          <p:cNvPr id="76" name="ZoneTexte 75">
            <a:extLst>
              <a:ext uri="{FF2B5EF4-FFF2-40B4-BE49-F238E27FC236}">
                <a16:creationId xmlns:a16="http://schemas.microsoft.com/office/drawing/2014/main" id="{83C2B9DD-6D0C-7849-8127-82DB0FE71A11}"/>
              </a:ext>
            </a:extLst>
          </p:cNvPr>
          <p:cNvSpPr txBox="1"/>
          <p:nvPr/>
        </p:nvSpPr>
        <p:spPr>
          <a:xfrm>
            <a:off x="17035283" y="25882408"/>
            <a:ext cx="4443979" cy="430887"/>
          </a:xfrm>
          <a:prstGeom prst="rect">
            <a:avLst/>
          </a:prstGeom>
          <a:noFill/>
        </p:spPr>
        <p:txBody>
          <a:bodyPr wrap="square" rtlCol="0">
            <a:spAutoFit/>
          </a:bodyPr>
          <a:lstStyle/>
          <a:p>
            <a:r>
              <a:rPr lang="fr-FR" sz="2200" dirty="0">
                <a:solidFill>
                  <a:srgbClr val="D1204B"/>
                </a:solidFill>
                <a:latin typeface="Century Gothic" panose="020B0502020202020204" pitchFamily="34" charset="0"/>
              </a:rPr>
              <a:t>Configuration du serveur</a:t>
            </a:r>
          </a:p>
        </p:txBody>
      </p:sp>
      <p:pic>
        <p:nvPicPr>
          <p:cNvPr id="22" name="Image 21">
            <a:extLst>
              <a:ext uri="{FF2B5EF4-FFF2-40B4-BE49-F238E27FC236}">
                <a16:creationId xmlns:a16="http://schemas.microsoft.com/office/drawing/2014/main" id="{96D1E686-A794-AD43-96FC-43EA017F081C}"/>
              </a:ext>
            </a:extLst>
          </p:cNvPr>
          <p:cNvPicPr>
            <a:picLocks noChangeAspect="1"/>
          </p:cNvPicPr>
          <p:nvPr/>
        </p:nvPicPr>
        <p:blipFill>
          <a:blip r:embed="rId15"/>
          <a:stretch>
            <a:fillRect/>
          </a:stretch>
        </p:blipFill>
        <p:spPr>
          <a:xfrm>
            <a:off x="1201680" y="12399480"/>
            <a:ext cx="1903320" cy="1903320"/>
          </a:xfrm>
          <a:prstGeom prst="rect">
            <a:avLst/>
          </a:prstGeom>
        </p:spPr>
      </p:pic>
      <p:pic>
        <p:nvPicPr>
          <p:cNvPr id="23" name="Image 22">
            <a:extLst>
              <a:ext uri="{FF2B5EF4-FFF2-40B4-BE49-F238E27FC236}">
                <a16:creationId xmlns:a16="http://schemas.microsoft.com/office/drawing/2014/main" id="{EB1B47A5-7C56-7340-B35D-BF349D1DD86E}"/>
              </a:ext>
            </a:extLst>
          </p:cNvPr>
          <p:cNvPicPr>
            <a:picLocks noChangeAspect="1"/>
          </p:cNvPicPr>
          <p:nvPr/>
        </p:nvPicPr>
        <p:blipFill>
          <a:blip r:embed="rId16"/>
          <a:stretch>
            <a:fillRect/>
          </a:stretch>
        </p:blipFill>
        <p:spPr>
          <a:xfrm>
            <a:off x="772781" y="15538072"/>
            <a:ext cx="2750420" cy="1411882"/>
          </a:xfrm>
          <a:prstGeom prst="rect">
            <a:avLst/>
          </a:prstGeom>
        </p:spPr>
      </p:pic>
      <p:pic>
        <p:nvPicPr>
          <p:cNvPr id="24" name="Image 23">
            <a:extLst>
              <a:ext uri="{FF2B5EF4-FFF2-40B4-BE49-F238E27FC236}">
                <a16:creationId xmlns:a16="http://schemas.microsoft.com/office/drawing/2014/main" id="{536E773D-CB59-BB47-8F2A-E157A1070A77}"/>
              </a:ext>
            </a:extLst>
          </p:cNvPr>
          <p:cNvPicPr>
            <a:picLocks noChangeAspect="1"/>
          </p:cNvPicPr>
          <p:nvPr/>
        </p:nvPicPr>
        <p:blipFill>
          <a:blip r:embed="rId17"/>
          <a:stretch>
            <a:fillRect/>
          </a:stretch>
        </p:blipFill>
        <p:spPr>
          <a:xfrm>
            <a:off x="354605" y="18185226"/>
            <a:ext cx="3539111" cy="353911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934</TotalTime>
  <Words>288</Words>
  <Application>Microsoft Macintosh PowerPoint</Application>
  <PresentationFormat>Personnalisé</PresentationFormat>
  <Paragraphs>40</Paragraphs>
  <Slides>1</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vt:i4>
      </vt:variant>
    </vt:vector>
  </HeadingPairs>
  <TitlesOfParts>
    <vt:vector size="5" baseType="lpstr">
      <vt:lpstr>Arial</vt:lpstr>
      <vt:lpstr>Calibri</vt:lpstr>
      <vt:lpstr>Century Gothic</vt:lpstr>
      <vt:lpstr>Office Theme</vt:lpstr>
      <vt:lpstr>Présentation PowerPoint</vt:lpstr>
    </vt:vector>
  </TitlesOfParts>
  <Company>Implica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Titre du poster</dc:title>
  <dc:subject/>
  <dc:creator>IMT</dc:creator>
  <dc:description/>
  <cp:lastModifiedBy>Nordine Marie</cp:lastModifiedBy>
  <cp:revision>48</cp:revision>
  <cp:lastPrinted>2021-06-04T13:57:01Z</cp:lastPrinted>
  <dcterms:created xsi:type="dcterms:W3CDTF">2012-02-29T16:05:21Z</dcterms:created>
  <dcterms:modified xsi:type="dcterms:W3CDTF">2021-06-04T21:52:38Z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Implica</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Personnalisé</vt:lpwstr>
  </property>
  <property fmtid="{D5CDD505-2E9C-101B-9397-08002B2CF9AE}" pid="10" name="ScaleCrop">
    <vt:bool>false</vt:bool>
  </property>
  <property fmtid="{D5CDD505-2E9C-101B-9397-08002B2CF9AE}" pid="11" name="ShareDoc">
    <vt:bool>false</vt:bool>
  </property>
  <property fmtid="{D5CDD505-2E9C-101B-9397-08002B2CF9AE}" pid="12" name="Slides">
    <vt:i4>1</vt:i4>
  </property>
</Properties>
</file>